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4" r:id="rId6"/>
  </p:sldMasterIdLst>
  <p:notesMasterIdLst>
    <p:notesMasterId r:id="rId33"/>
  </p:notesMasterIdLst>
  <p:sldIdLst>
    <p:sldId id="256" r:id="rId7"/>
    <p:sldId id="264" r:id="rId8"/>
    <p:sldId id="275" r:id="rId9"/>
    <p:sldId id="276" r:id="rId10"/>
    <p:sldId id="257" r:id="rId11"/>
    <p:sldId id="277" r:id="rId12"/>
    <p:sldId id="278" r:id="rId13"/>
    <p:sldId id="262" r:id="rId14"/>
    <p:sldId id="260" r:id="rId15"/>
    <p:sldId id="261" r:id="rId16"/>
    <p:sldId id="279" r:id="rId17"/>
    <p:sldId id="258" r:id="rId18"/>
    <p:sldId id="259" r:id="rId19"/>
    <p:sldId id="273" r:id="rId20"/>
    <p:sldId id="274" r:id="rId21"/>
    <p:sldId id="280" r:id="rId22"/>
    <p:sldId id="281" r:id="rId23"/>
    <p:sldId id="282" r:id="rId24"/>
    <p:sldId id="283" r:id="rId25"/>
    <p:sldId id="288" r:id="rId26"/>
    <p:sldId id="286" r:id="rId27"/>
    <p:sldId id="284" r:id="rId28"/>
    <p:sldId id="287" r:id="rId29"/>
    <p:sldId id="290" r:id="rId30"/>
    <p:sldId id="289"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4" autoAdjust="0"/>
    <p:restoredTop sz="94664"/>
  </p:normalViewPr>
  <p:slideViewPr>
    <p:cSldViewPr snapToGrid="0">
      <p:cViewPr varScale="1">
        <p:scale>
          <a:sx n="57" d="100"/>
          <a:sy n="57" d="100"/>
        </p:scale>
        <p:origin x="184" y="1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04A56-6EC5-4A34-84A7-4629A1E00763}" type="datetimeFigureOut">
              <a:rPr lang="en-US" smtClean="0"/>
              <a:t>9/25/18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71D11-3407-4AC9-93CD-7846001A6480}" type="slidenum">
              <a:rPr lang="en-US" smtClean="0"/>
              <a:t>‹#›</a:t>
            </a:fld>
            <a:endParaRPr lang="en-US"/>
          </a:p>
        </p:txBody>
      </p:sp>
    </p:spTree>
    <p:extLst>
      <p:ext uri="{BB962C8B-B14F-4D97-AF65-F5344CB8AC3E}">
        <p14:creationId xmlns:p14="http://schemas.microsoft.com/office/powerpoint/2010/main" val="3599442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Liz</a:t>
            </a:r>
            <a:endParaRPr/>
          </a:p>
        </p:txBody>
      </p:sp>
      <p:sp>
        <p:nvSpPr>
          <p:cNvPr id="102" name="Shape 1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485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a:t>Liz </a:t>
            </a:r>
            <a:endParaRPr/>
          </a:p>
        </p:txBody>
      </p:sp>
      <p:sp>
        <p:nvSpPr>
          <p:cNvPr id="110" name="Shape 1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29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a:t>Liz </a:t>
            </a:r>
            <a:endParaRPr/>
          </a:p>
        </p:txBody>
      </p:sp>
      <p:sp>
        <p:nvSpPr>
          <p:cNvPr id="110" name="Shape 1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51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a:t>Liz </a:t>
            </a:r>
            <a:endParaRPr/>
          </a:p>
        </p:txBody>
      </p:sp>
      <p:sp>
        <p:nvSpPr>
          <p:cNvPr id="110" name="Shape 1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7245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F15ED7-86D2-413F-9D8B-F2039ED71205}" type="datetime1">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7294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7D03C-B3F8-4A53-97B6-E22DEF012415}" type="datetime1">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82343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F16422-2118-4F8A-ACCB-79DCC494FB4B}" type="datetime1">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15261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78363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13212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8497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573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43671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995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8444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8291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973FEE-EC2D-493C-9A83-CD9E485DAB2F}" type="datetime1">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4266322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84082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560E92-B86A-4018-8D3B-5BB97CA5801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61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B90002-1B83-495D-B2C4-859578BCFD0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840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2E2CE6-3A25-4071-A265-5C88B2E4727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934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A6EE4B-E6BC-4C3B-B2ED-AD7F09C1DB3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877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FDDC8D-9B5E-48FC-8696-9584E8A2D8C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641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9C4CF-6935-4177-8D99-8828FDA99A8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185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9E6DF3-DCAD-4EE4-8C09-8CC4614A77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2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BAF779-D3A1-433C-A730-D402E39AF39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476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8825D4-9D4F-48D7-9F40-5F50DD05BEC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27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B12895-9A91-4797-8CA1-C4E129AC3A8A}" type="datetime1">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550110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E3C976-4214-4BE6-A3B7-79611E0406F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060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89C5A0-D818-45E0-AC92-70E79F7E20C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763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8907A2-9765-47BC-95B7-8C8C3BDA6801}" type="datetime1">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07084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E55337-72E9-4CD6-ACC0-E24F852ABBA8}" type="datetime1">
              <a:rPr lang="en-US" smtClean="0"/>
              <a:t>9/25/18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182564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B2AB5E-494D-40C7-A6E0-EA4FC9C6B576}" type="datetime1">
              <a:rPr lang="en-US" smtClean="0"/>
              <a:t>9/25/18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31414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6A5E8-E454-4149-BC43-00F969B1BC0C}" type="datetime1">
              <a:rPr lang="en-US" smtClean="0"/>
              <a:t>9/25/18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0620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CF3D99-FCBA-46A9-A328-260325B0D7B5}" type="datetime1">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39511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D68051-3278-47DD-B4DA-ACCF906826CB}" type="datetime1">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544597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69F6D-7182-48D9-B8BD-1FAB8ABF25F2}" type="datetime1">
              <a:rPr lang="en-US" smtClean="0"/>
              <a:t>9/25/18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a:p>
        </p:txBody>
      </p:sp>
    </p:spTree>
    <p:extLst>
      <p:ext uri="{BB962C8B-B14F-4D97-AF65-F5344CB8AC3E}">
        <p14:creationId xmlns:p14="http://schemas.microsoft.com/office/powerpoint/2010/main" val="27903658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9135764"/>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F3C267A-3632-45E4-A289-E10628333E0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29384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12.jpg"/><Relationship Id="rId1" Type="http://schemas.openxmlformats.org/officeDocument/2006/relationships/slideLayout" Target="../slideLayouts/slideLayout22.xml"/><Relationship Id="rId6" Type="http://schemas.openxmlformats.org/officeDocument/2006/relationships/image" Target="../media/image14.jpg"/><Relationship Id="rId5" Type="http://schemas.openxmlformats.org/officeDocument/2006/relationships/hyperlink" Target="http://www.prepare-ri.org/summits" TargetMode="External"/><Relationship Id="rId10" Type="http://schemas.openxmlformats.org/officeDocument/2006/relationships/image" Target="../media/image18.jpg"/><Relationship Id="rId4" Type="http://schemas.openxmlformats.org/officeDocument/2006/relationships/hyperlink" Target="http://www.prepare-ri.org/newsletter" TargetMode="External"/><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hyperlink" Target="http://www.prepare-ri.org/wb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hyperlink" Target="http://www.prepare-ri.org/career-coordinator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repare-ri.org/wbl"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prepare-ri.org/career-coordinator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repare-ri.org/career-coordinators"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prepare-ri.org/summit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Paul.Williams@ride.ri.gov"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lbedard@fgschools.com" TargetMode="External"/><Relationship Id="rId4" Type="http://schemas.openxmlformats.org/officeDocument/2006/relationships/hyperlink" Target="mailto:Spencer.Sherman@ride.ri.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prstClr val="black"/>
                </a:solidFill>
              </a:rPr>
              <a:t>Career Coordinators Welcome Meeting</a:t>
            </a:r>
            <a:endParaRPr lang="en-US" dirty="0"/>
          </a:p>
        </p:txBody>
      </p:sp>
      <p:sp>
        <p:nvSpPr>
          <p:cNvPr id="3" name="Subtitle 2"/>
          <p:cNvSpPr>
            <a:spLocks noGrp="1"/>
          </p:cNvSpPr>
          <p:nvPr>
            <p:ph type="subTitle" idx="1"/>
          </p:nvPr>
        </p:nvSpPr>
        <p:spPr/>
        <p:txBody>
          <a:bodyPr/>
          <a:lstStyle/>
          <a:p>
            <a:pPr lvl="0"/>
            <a:r>
              <a:rPr lang="en-US" dirty="0">
                <a:solidFill>
                  <a:prstClr val="black"/>
                </a:solidFill>
              </a:rPr>
              <a:t>September 25, 2018</a:t>
            </a:r>
          </a:p>
          <a:p>
            <a:pPr lvl="0"/>
            <a:endParaRPr lang="en-US" dirty="0">
              <a:solidFill>
                <a:prstClr val="black"/>
              </a:solidFill>
            </a:endParaRPr>
          </a:p>
          <a:p>
            <a:pPr lvl="0"/>
            <a:endParaRPr lang="en-US" dirty="0">
              <a:solidFill>
                <a:prstClr val="black"/>
              </a:solidFill>
            </a:endParaRPr>
          </a:p>
        </p:txBody>
      </p:sp>
      <p:sp>
        <p:nvSpPr>
          <p:cNvPr id="4" name="Slide Number Placeholder 3"/>
          <p:cNvSpPr>
            <a:spLocks noGrp="1"/>
          </p:cNvSpPr>
          <p:nvPr>
            <p:ph type="sldNum" sz="quarter" idx="12"/>
          </p:nvPr>
        </p:nvSpPr>
        <p:spPr/>
        <p:txBody>
          <a:bodyPr/>
          <a:lstStyle/>
          <a:p>
            <a:fld id="{E3A0F8C9-0536-44E3-92CA-2798A712B5A8}" type="slidenum">
              <a:rPr lang="en-US" smtClean="0"/>
              <a:t>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23" y="6180892"/>
            <a:ext cx="1915767" cy="588483"/>
          </a:xfrm>
          <a:prstGeom prst="rect">
            <a:avLst/>
          </a:prstGeom>
        </p:spPr>
      </p:pic>
    </p:spTree>
    <p:extLst>
      <p:ext uri="{BB962C8B-B14F-4D97-AF65-F5344CB8AC3E}">
        <p14:creationId xmlns:p14="http://schemas.microsoft.com/office/powerpoint/2010/main" val="142492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31190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2597" y="6180774"/>
            <a:ext cx="2091252" cy="627376"/>
          </a:xfrm>
          <a:prstGeom prst="rect">
            <a:avLst/>
          </a:prstGeom>
        </p:spPr>
      </p:pic>
      <p:sp>
        <p:nvSpPr>
          <p:cNvPr id="5" name="Title 1"/>
          <p:cNvSpPr>
            <a:spLocks noGrp="1"/>
          </p:cNvSpPr>
          <p:nvPr>
            <p:ph type="title"/>
          </p:nvPr>
        </p:nvSpPr>
        <p:spPr>
          <a:xfrm>
            <a:off x="1260894" y="0"/>
            <a:ext cx="10515600" cy="1325563"/>
          </a:xfrm>
        </p:spPr>
        <p:txBody>
          <a:bodyPr>
            <a:normAutofit/>
          </a:bodyPr>
          <a:lstStyle/>
          <a:p>
            <a:r>
              <a:rPr lang="en-US" sz="5400" b="1" dirty="0">
                <a:latin typeface="Century Gothic" panose="020B0502020202020204" pitchFamily="34" charset="0"/>
              </a:rPr>
              <a:t>Early Success</a:t>
            </a:r>
          </a:p>
        </p:txBody>
      </p:sp>
      <p:sp>
        <p:nvSpPr>
          <p:cNvPr id="6" name="Content Placeholder 2"/>
          <p:cNvSpPr>
            <a:spLocks noGrp="1"/>
          </p:cNvSpPr>
          <p:nvPr>
            <p:ph idx="1"/>
          </p:nvPr>
        </p:nvSpPr>
        <p:spPr>
          <a:xfrm>
            <a:off x="1409700" y="1829436"/>
            <a:ext cx="10515600" cy="4351338"/>
          </a:xfrm>
        </p:spPr>
        <p:txBody>
          <a:bodyPr>
            <a:normAutofit/>
          </a:bodyPr>
          <a:lstStyle/>
          <a:p>
            <a:pPr>
              <a:lnSpc>
                <a:spcPct val="100000"/>
              </a:lnSpc>
            </a:pPr>
            <a:r>
              <a:rPr lang="en-US" sz="2400" b="1" dirty="0">
                <a:latin typeface="Century Gothic" panose="020B0502020202020204" pitchFamily="34" charset="0"/>
              </a:rPr>
              <a:t>38% increase </a:t>
            </a:r>
            <a:r>
              <a:rPr lang="en-US" sz="2400" dirty="0">
                <a:latin typeface="Century Gothic" panose="020B0502020202020204" pitchFamily="34" charset="0"/>
              </a:rPr>
              <a:t>in Advanced Placement participation</a:t>
            </a:r>
            <a:endParaRPr lang="en-US" sz="2400" b="1" dirty="0">
              <a:latin typeface="Century Gothic" panose="020B0502020202020204" pitchFamily="34" charset="0"/>
            </a:endParaRPr>
          </a:p>
          <a:p>
            <a:pPr>
              <a:lnSpc>
                <a:spcPct val="100000"/>
              </a:lnSpc>
            </a:pPr>
            <a:r>
              <a:rPr lang="en-US" sz="2400" b="1" dirty="0">
                <a:latin typeface="Century Gothic" panose="020B0502020202020204" pitchFamily="34" charset="0"/>
              </a:rPr>
              <a:t>56% growth </a:t>
            </a:r>
            <a:r>
              <a:rPr lang="en-US" sz="2400" dirty="0">
                <a:latin typeface="Century Gothic" panose="020B0502020202020204" pitchFamily="34" charset="0"/>
              </a:rPr>
              <a:t>in CTE programs, for a record 203 approved programs</a:t>
            </a:r>
          </a:p>
          <a:p>
            <a:pPr>
              <a:lnSpc>
                <a:spcPct val="100000"/>
              </a:lnSpc>
            </a:pPr>
            <a:r>
              <a:rPr lang="en-US" sz="2400" b="1" dirty="0">
                <a:latin typeface="Century Gothic" panose="020B0502020202020204" pitchFamily="34" charset="0"/>
              </a:rPr>
              <a:t>150% increase</a:t>
            </a:r>
            <a:r>
              <a:rPr lang="en-US" sz="2400" dirty="0">
                <a:latin typeface="Century Gothic" panose="020B0502020202020204" pitchFamily="34" charset="0"/>
              </a:rPr>
              <a:t> in dual and concurrent enrollment</a:t>
            </a:r>
          </a:p>
          <a:p>
            <a:pPr>
              <a:lnSpc>
                <a:spcPct val="100000"/>
              </a:lnSpc>
            </a:pPr>
            <a:r>
              <a:rPr lang="en-US" sz="2400" b="1" dirty="0">
                <a:latin typeface="Century Gothic" panose="020B0502020202020204" pitchFamily="34" charset="0"/>
              </a:rPr>
              <a:t>505% increase </a:t>
            </a:r>
            <a:r>
              <a:rPr lang="en-US" sz="2400" dirty="0">
                <a:latin typeface="Century Gothic" panose="020B0502020202020204" pitchFamily="34" charset="0"/>
              </a:rPr>
              <a:t>in the number of students taking Advanced Placement computer science courses through CS4RI</a:t>
            </a:r>
          </a:p>
        </p:txBody>
      </p:sp>
      <p:sp>
        <p:nvSpPr>
          <p:cNvPr id="8" name="Title 1"/>
          <p:cNvSpPr txBox="1">
            <a:spLocks/>
          </p:cNvSpPr>
          <p:nvPr/>
        </p:nvSpPr>
        <p:spPr>
          <a:xfrm>
            <a:off x="1335297" y="6627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since 2015…</a:t>
            </a:r>
          </a:p>
        </p:txBody>
      </p:sp>
    </p:spTree>
    <p:extLst>
      <p:ext uri="{BB962C8B-B14F-4D97-AF65-F5344CB8AC3E}">
        <p14:creationId xmlns:p14="http://schemas.microsoft.com/office/powerpoint/2010/main" val="2167901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31190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2597" y="6180774"/>
            <a:ext cx="2091252" cy="627376"/>
          </a:xfrm>
          <a:prstGeom prst="rect">
            <a:avLst/>
          </a:prstGeom>
        </p:spPr>
      </p:pic>
      <p:sp>
        <p:nvSpPr>
          <p:cNvPr id="10" name="Title 1"/>
          <p:cNvSpPr>
            <a:spLocks noGrp="1"/>
          </p:cNvSpPr>
          <p:nvPr>
            <p:ph type="title"/>
          </p:nvPr>
        </p:nvSpPr>
        <p:spPr>
          <a:xfrm>
            <a:off x="838200" y="2241550"/>
            <a:ext cx="10515600" cy="1325563"/>
          </a:xfrm>
        </p:spPr>
        <p:txBody>
          <a:bodyPr>
            <a:normAutofit/>
          </a:bodyPr>
          <a:lstStyle/>
          <a:p>
            <a:pPr algn="ctr"/>
            <a:r>
              <a:rPr lang="en-US" sz="6600" dirty="0">
                <a:latin typeface="Century Gothic" panose="020B0502020202020204" pitchFamily="34" charset="0"/>
              </a:rPr>
              <a:t>Join </a:t>
            </a:r>
            <a:r>
              <a:rPr lang="en-US" sz="6600" b="1" dirty="0">
                <a:solidFill>
                  <a:srgbClr val="80AFDE"/>
                </a:solidFill>
                <a:latin typeface="Century Gothic" panose="020B0502020202020204" pitchFamily="34" charset="0"/>
              </a:rPr>
              <a:t>PrepareRI</a:t>
            </a:r>
            <a:r>
              <a:rPr lang="en-US" sz="6600" dirty="0">
                <a:latin typeface="Century Gothic" panose="020B0502020202020204" pitchFamily="34" charset="0"/>
              </a:rPr>
              <a:t>!</a:t>
            </a:r>
          </a:p>
        </p:txBody>
      </p:sp>
      <p:sp>
        <p:nvSpPr>
          <p:cNvPr id="11" name="Title 1"/>
          <p:cNvSpPr txBox="1">
            <a:spLocks/>
          </p:cNvSpPr>
          <p:nvPr/>
        </p:nvSpPr>
        <p:spPr>
          <a:xfrm>
            <a:off x="838200" y="3717925"/>
            <a:ext cx="10515600" cy="2593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Join our newsletter</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hlinkClick r:id="rId4"/>
              </a:rPr>
              <a:t>www.prepare-ri.org/newsletter</a:t>
            </a:r>
            <a:r>
              <a:rPr kumimoji="0" lang="en-US" sz="32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3200" dirty="0">
                <a:solidFill>
                  <a:prstClr val="black"/>
                </a:solidFill>
                <a:latin typeface="Century Gothic" panose="020B0502020202020204" pitchFamily="34" charset="0"/>
              </a:rPr>
              <a:t>Come to the PrepareRI Summit on 10/13</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3200" dirty="0">
                <a:solidFill>
                  <a:prstClr val="black"/>
                </a:solidFill>
                <a:latin typeface="Century Gothic" panose="020B0502020202020204" pitchFamily="34" charset="0"/>
                <a:hlinkClick r:id="rId5"/>
              </a:rPr>
              <a:t>www.prepare-ri.org/summits</a:t>
            </a:r>
            <a:r>
              <a:rPr lang="en-US" sz="3200" dirty="0">
                <a:solidFill>
                  <a:prstClr val="black"/>
                </a:solidFill>
                <a:latin typeface="Century Gothic" panose="020B0502020202020204" pitchFamily="34" charset="0"/>
              </a:rPr>
              <a:t> </a:t>
            </a:r>
            <a:endParaRPr kumimoji="0" lang="en-US" sz="3200" b="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7008" y="-5681"/>
            <a:ext cx="2704992" cy="180332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829" y="0"/>
            <a:ext cx="2696471" cy="179764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408" y="0"/>
            <a:ext cx="3190767" cy="179764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43504" y="-5681"/>
            <a:ext cx="2704992" cy="1803328"/>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93647" y="-13717"/>
            <a:ext cx="2415152" cy="1811364"/>
          </a:xfrm>
          <a:prstGeom prst="rect">
            <a:avLst/>
          </a:prstGeom>
        </p:spPr>
      </p:pic>
    </p:spTree>
    <p:extLst>
      <p:ext uri="{BB962C8B-B14F-4D97-AF65-F5344CB8AC3E}">
        <p14:creationId xmlns:p14="http://schemas.microsoft.com/office/powerpoint/2010/main" val="276081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614149" y="805218"/>
            <a:ext cx="10739651" cy="885470"/>
          </a:xfrm>
          <a:prstGeom prst="rect">
            <a:avLst/>
          </a:prstGeom>
          <a:noFill/>
          <a:ln>
            <a:noFill/>
          </a:ln>
        </p:spPr>
        <p:txBody>
          <a:bodyPr spcFirstLastPara="1" wrap="square" lIns="91425" tIns="45700" rIns="91425" bIns="45700" anchor="ctr" anchorCtr="0">
            <a:noAutofit/>
          </a:bodyPr>
          <a:lstStyle/>
          <a:p>
            <a:r>
              <a:rPr lang="en-US" sz="3200" b="1" dirty="0"/>
              <a:t>Career Coordinator Job Responsibilities:</a:t>
            </a:r>
            <a:endParaRPr sz="3200" b="0" i="0" u="none" strike="noStrike" cap="none" dirty="0">
              <a:solidFill>
                <a:schemeClr val="dk1"/>
              </a:solidFill>
              <a:sym typeface="Calibri"/>
            </a:endParaRPr>
          </a:p>
        </p:txBody>
      </p:sp>
      <p:sp>
        <p:nvSpPr>
          <p:cNvPr id="105" name="Shape 105"/>
          <p:cNvSpPr txBox="1">
            <a:spLocks noGrp="1"/>
          </p:cNvSpPr>
          <p:nvPr>
            <p:ph type="body" idx="1"/>
          </p:nvPr>
        </p:nvSpPr>
        <p:spPr>
          <a:xfrm>
            <a:off x="838200" y="1460815"/>
            <a:ext cx="10515600" cy="4351200"/>
          </a:xfrm>
          <a:prstGeom prst="rect">
            <a:avLst/>
          </a:prstGeom>
          <a:noFill/>
          <a:ln>
            <a:noFill/>
          </a:ln>
        </p:spPr>
        <p:txBody>
          <a:bodyPr spcFirstLastPara="1" wrap="square" lIns="91425" tIns="45700" rIns="91425" bIns="45700" anchor="t" anchorCtr="0">
            <a:noAutofit/>
          </a:bodyPr>
          <a:lstStyle/>
          <a:p>
            <a:pPr lvl="0"/>
            <a:endParaRPr lang="en-US" sz="2000" dirty="0"/>
          </a:p>
          <a:p>
            <a:pPr lvl="0">
              <a:lnSpc>
                <a:spcPct val="100000"/>
              </a:lnSpc>
            </a:pPr>
            <a:r>
              <a:rPr lang="en-US" sz="2000" dirty="0">
                <a:latin typeface="Calibri" charset="0"/>
                <a:ea typeface="Calibri" charset="0"/>
                <a:cs typeface="Calibri" charset="0"/>
              </a:rPr>
              <a:t>Serve as the designated point person for all internal and external-facing communication regarding the coordination of work-based learning experiences for students. This would include communications from the Governor’s Workforce Board (GWB), the Statewide Career Readiness Intermediary (Skills for Rhode Island’s Future), employers, RIDE, community-based organizations, and other pertinent groups. </a:t>
            </a:r>
          </a:p>
          <a:p>
            <a:pPr lvl="0">
              <a:lnSpc>
                <a:spcPct val="100000"/>
              </a:lnSpc>
            </a:pPr>
            <a:r>
              <a:rPr lang="en-US" sz="2000" dirty="0">
                <a:latin typeface="Calibri" charset="0"/>
                <a:ea typeface="Calibri" charset="0"/>
                <a:cs typeface="Calibri" charset="0"/>
              </a:rPr>
              <a:t>Prepare students for work-based learning experiences that meets the Governor’s Workforce Board’s Guidance on Work-Based Learning (see </a:t>
            </a:r>
            <a:r>
              <a:rPr lang="en-US" sz="2000" u="sng" dirty="0">
                <a:latin typeface="Calibri" charset="0"/>
                <a:ea typeface="Calibri" charset="0"/>
                <a:cs typeface="Calibri" charset="0"/>
                <a:hlinkClick r:id="rId4"/>
              </a:rPr>
              <a:t>prepare-ri.org/wbl</a:t>
            </a:r>
            <a:r>
              <a:rPr lang="en-US" sz="2000" dirty="0">
                <a:latin typeface="Calibri" charset="0"/>
                <a:ea typeface="Calibri" charset="0"/>
                <a:cs typeface="Calibri" charset="0"/>
              </a:rPr>
              <a:t>). That guidance defines quality work-based learning as rigorous, relevant, reflective, interactive, and integrated. </a:t>
            </a:r>
          </a:p>
          <a:p>
            <a:pPr lvl="0">
              <a:lnSpc>
                <a:spcPct val="100000"/>
              </a:lnSpc>
            </a:pPr>
            <a:r>
              <a:rPr lang="en-US" sz="2000" dirty="0">
                <a:latin typeface="Calibri" charset="0"/>
                <a:ea typeface="Calibri" charset="0"/>
                <a:cs typeface="Calibri" charset="0"/>
              </a:rPr>
              <a:t>Ensure distribution and submission of all forms and required documentation.</a:t>
            </a:r>
          </a:p>
          <a:p>
            <a:pPr lvl="0">
              <a:lnSpc>
                <a:spcPct val="100000"/>
              </a:lnSpc>
            </a:pPr>
            <a:r>
              <a:rPr lang="en-US" sz="2000" dirty="0">
                <a:latin typeface="Calibri" charset="0"/>
                <a:ea typeface="Calibri" charset="0"/>
                <a:cs typeface="Calibri" charset="0"/>
              </a:rPr>
              <a:t>Collaborate with teachers, school counselors, administrators and other school personnel to ensure that work-based learning experiences become embedded in the school culture.</a:t>
            </a:r>
          </a:p>
          <a:p>
            <a:pPr lvl="0"/>
            <a:endParaRPr lang="en-US" sz="2400" dirty="0"/>
          </a:p>
        </p:txBody>
      </p:sp>
      <p:pic>
        <p:nvPicPr>
          <p:cNvPr id="107" name="Shape 107"/>
          <p:cNvPicPr preferRelativeResize="0"/>
          <p:nvPr/>
        </p:nvPicPr>
        <p:blipFill rotWithShape="1">
          <a:blip r:embed="rId5">
            <a:alphaModFix/>
          </a:blip>
          <a:srcRect/>
          <a:stretch/>
        </p:blipFill>
        <p:spPr>
          <a:xfrm>
            <a:off x="230123" y="6180892"/>
            <a:ext cx="1915767" cy="588483"/>
          </a:xfrm>
          <a:prstGeom prst="rect">
            <a:avLst/>
          </a:prstGeom>
          <a:noFill/>
          <a:ln>
            <a:noFill/>
          </a:ln>
        </p:spPr>
      </p:pic>
    </p:spTree>
    <p:extLst>
      <p:ext uri="{BB962C8B-B14F-4D97-AF65-F5344CB8AC3E}">
        <p14:creationId xmlns:p14="http://schemas.microsoft.com/office/powerpoint/2010/main" val="126064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3" name="Shape 113"/>
          <p:cNvSpPr txBox="1">
            <a:spLocks noGrp="1"/>
          </p:cNvSpPr>
          <p:nvPr>
            <p:ph type="body" idx="1"/>
          </p:nvPr>
        </p:nvSpPr>
        <p:spPr>
          <a:xfrm>
            <a:off x="230123" y="900752"/>
            <a:ext cx="11130740" cy="4835736"/>
          </a:xfrm>
          <a:prstGeom prst="rect">
            <a:avLst/>
          </a:prstGeom>
          <a:noFill/>
          <a:ln>
            <a:noFill/>
          </a:ln>
        </p:spPr>
        <p:txBody>
          <a:bodyPr spcFirstLastPara="1" wrap="square" lIns="91425" tIns="45700" rIns="91425" bIns="45700" anchor="t" anchorCtr="0">
            <a:noAutofit/>
          </a:bodyPr>
          <a:lstStyle/>
          <a:p>
            <a:pPr lvl="0"/>
            <a:endParaRPr lang="en-US" sz="2000" dirty="0"/>
          </a:p>
          <a:p>
            <a:pPr lvl="0"/>
            <a:r>
              <a:rPr lang="en-US" sz="2000" dirty="0">
                <a:latin typeface="Calibri" charset="0"/>
                <a:ea typeface="Calibri" charset="0"/>
                <a:cs typeface="Calibri" charset="0"/>
              </a:rPr>
              <a:t>Promote an increased awareness of the value of essential career skills and their critical connection to employability while reinforcing the positive impact these skills can have on their own performance during the work-based learning experience. These essential skills include: collaboration and teamwork; communication; critical thinking and problem solving; initiative and self-management; and professionalism.</a:t>
            </a:r>
          </a:p>
          <a:p>
            <a:pPr lvl="0"/>
            <a:r>
              <a:rPr lang="en-US" sz="2000" dirty="0">
                <a:latin typeface="Calibri" charset="0"/>
                <a:ea typeface="Calibri" charset="0"/>
                <a:cs typeface="Calibri" charset="0"/>
              </a:rPr>
              <a:t>Work with school personnel to determine the degree of individual support, training, and coaching that will be needed to ensure that students are adequately prepared to participate in all facets of a work-based learning experience.</a:t>
            </a:r>
          </a:p>
          <a:p>
            <a:pPr lvl="0"/>
            <a:r>
              <a:rPr lang="en-US" sz="2000" dirty="0">
                <a:latin typeface="Calibri" charset="0"/>
                <a:ea typeface="Calibri" charset="0"/>
                <a:cs typeface="Calibri" charset="0"/>
              </a:rPr>
              <a:t>Identify and address any challenges and barriers, work to find solutions, and mediate situations when appropriate. </a:t>
            </a:r>
          </a:p>
          <a:p>
            <a:r>
              <a:rPr lang="en-US" sz="2000" dirty="0">
                <a:latin typeface="Calibri" charset="0"/>
                <a:ea typeface="Calibri" charset="0"/>
                <a:cs typeface="Calibri" charset="0"/>
              </a:rPr>
              <a:t>Identify and address any challenges and barriers, work to find solutions, and mediate situations when appropriate. </a:t>
            </a:r>
          </a:p>
          <a:p>
            <a:pPr marL="0" indent="0">
              <a:buSzPts val="2000"/>
              <a:buNone/>
            </a:pPr>
            <a:r>
              <a:rPr lang="en-US" sz="2000" dirty="0">
                <a:latin typeface="Calibri" charset="0"/>
                <a:ea typeface="Calibri" charset="0"/>
                <a:cs typeface="Calibri" charset="0"/>
              </a:rPr>
              <a:t> </a:t>
            </a:r>
            <a:endParaRPr sz="2000" b="0" i="0" u="none" strike="noStrike" cap="none" dirty="0">
              <a:solidFill>
                <a:srgbClr val="000000"/>
              </a:solidFill>
              <a:latin typeface="Calibri" charset="0"/>
              <a:ea typeface="Calibri" charset="0"/>
              <a:cs typeface="Calibri" charset="0"/>
              <a:sym typeface="Calibri"/>
            </a:endParaRPr>
          </a:p>
        </p:txBody>
      </p:sp>
      <p:sp>
        <p:nvSpPr>
          <p:cNvPr id="114" name="Shape 1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115" name="Shape 115"/>
          <p:cNvPicPr preferRelativeResize="0"/>
          <p:nvPr/>
        </p:nvPicPr>
        <p:blipFill rotWithShape="1">
          <a:blip r:embed="rId4">
            <a:alphaModFix/>
          </a:blip>
          <a:srcRect/>
          <a:stretch/>
        </p:blipFill>
        <p:spPr>
          <a:xfrm>
            <a:off x="230123" y="6180892"/>
            <a:ext cx="1915767" cy="588483"/>
          </a:xfrm>
          <a:prstGeom prst="rect">
            <a:avLst/>
          </a:prstGeom>
          <a:noFill/>
          <a:ln>
            <a:noFill/>
          </a:ln>
        </p:spPr>
      </p:pic>
    </p:spTree>
    <p:extLst>
      <p:ext uri="{BB962C8B-B14F-4D97-AF65-F5344CB8AC3E}">
        <p14:creationId xmlns:p14="http://schemas.microsoft.com/office/powerpoint/2010/main" val="159417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3" name="Shape 113"/>
          <p:cNvSpPr txBox="1">
            <a:spLocks noGrp="1"/>
          </p:cNvSpPr>
          <p:nvPr>
            <p:ph type="body" idx="1"/>
          </p:nvPr>
        </p:nvSpPr>
        <p:spPr>
          <a:xfrm>
            <a:off x="230123" y="900752"/>
            <a:ext cx="11130740" cy="4835736"/>
          </a:xfrm>
          <a:prstGeom prst="rect">
            <a:avLst/>
          </a:prstGeom>
          <a:noFill/>
          <a:ln>
            <a:noFill/>
          </a:ln>
        </p:spPr>
        <p:txBody>
          <a:bodyPr spcFirstLastPara="1" wrap="square" lIns="91425" tIns="45700" rIns="91425" bIns="45700" anchor="t" anchorCtr="0">
            <a:noAutofit/>
          </a:bodyPr>
          <a:lstStyle/>
          <a:p>
            <a:pPr lvl="0"/>
            <a:endParaRPr lang="en-US" sz="2000" dirty="0"/>
          </a:p>
          <a:p>
            <a:r>
              <a:rPr lang="en-US" sz="2000" dirty="0">
                <a:latin typeface="Calibri" charset="0"/>
                <a:ea typeface="Calibri" charset="0"/>
                <a:cs typeface="Calibri" charset="0"/>
              </a:rPr>
              <a:t>Continue to provide support for students by meeting with them (individually or in small groups) to provide additional information regarding local work-based learning opportunities and programs.</a:t>
            </a:r>
          </a:p>
          <a:p>
            <a:r>
              <a:rPr lang="en-US" sz="2000" dirty="0">
                <a:latin typeface="Calibri" charset="0"/>
                <a:ea typeface="Calibri" charset="0"/>
                <a:cs typeface="Calibri" charset="0"/>
              </a:rPr>
              <a:t>Collect, interpret and analyze data relevant to improving work-based learning opportunities for students.</a:t>
            </a:r>
          </a:p>
          <a:p>
            <a:r>
              <a:rPr lang="en-US" sz="2000" dirty="0">
                <a:latin typeface="Calibri" charset="0"/>
                <a:ea typeface="Calibri" charset="0"/>
                <a:cs typeface="Calibri" charset="0"/>
              </a:rPr>
              <a:t>Promote and support career and technical education programs while increasing the integration of work-based learning into the programs and the culture of the school.</a:t>
            </a:r>
          </a:p>
          <a:p>
            <a:pPr lvl="0"/>
            <a:r>
              <a:rPr lang="en-US" sz="2000" dirty="0">
                <a:latin typeface="Calibri" charset="0"/>
                <a:ea typeface="Calibri" charset="0"/>
                <a:cs typeface="Calibri" charset="0"/>
              </a:rPr>
              <a:t>Participate in training sessions and attend meetings face-to-face or virtually that are scheduled by RIDE, the statewide intermediary (Skills for Rhode Island’s Future), and/or the </a:t>
            </a:r>
            <a:r>
              <a:rPr lang="en-US" sz="2000" dirty="0" err="1">
                <a:latin typeface="Calibri" charset="0"/>
                <a:ea typeface="Calibri" charset="0"/>
                <a:cs typeface="Calibri" charset="0"/>
              </a:rPr>
              <a:t>PrepareRI</a:t>
            </a:r>
            <a:r>
              <a:rPr lang="en-US" sz="2000" dirty="0">
                <a:latin typeface="Calibri" charset="0"/>
                <a:ea typeface="Calibri" charset="0"/>
                <a:cs typeface="Calibri" charset="0"/>
              </a:rPr>
              <a:t> Ambassadors. </a:t>
            </a:r>
          </a:p>
          <a:p>
            <a:pPr lvl="0"/>
            <a:endParaRPr lang="en-US" sz="2000" dirty="0">
              <a:solidFill>
                <a:srgbClr val="000000"/>
              </a:solidFill>
              <a:latin typeface="Calibri" charset="0"/>
              <a:ea typeface="Calibri" charset="0"/>
              <a:cs typeface="Calibri" charset="0"/>
            </a:endParaRPr>
          </a:p>
          <a:p>
            <a:pPr lvl="0"/>
            <a:endParaRPr lang="en-US" sz="2000" b="0" i="0" u="none" strike="noStrike" cap="none" dirty="0">
              <a:solidFill>
                <a:srgbClr val="000000"/>
              </a:solidFill>
              <a:latin typeface="Calibri" charset="0"/>
              <a:ea typeface="Calibri" charset="0"/>
              <a:cs typeface="Calibri" charset="0"/>
              <a:sym typeface="Calibri"/>
            </a:endParaRPr>
          </a:p>
        </p:txBody>
      </p:sp>
      <p:sp>
        <p:nvSpPr>
          <p:cNvPr id="114" name="Shape 1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115" name="Shape 115"/>
          <p:cNvPicPr preferRelativeResize="0"/>
          <p:nvPr/>
        </p:nvPicPr>
        <p:blipFill rotWithShape="1">
          <a:blip r:embed="rId4">
            <a:alphaModFix/>
          </a:blip>
          <a:srcRect/>
          <a:stretch/>
        </p:blipFill>
        <p:spPr>
          <a:xfrm>
            <a:off x="230123" y="6180892"/>
            <a:ext cx="1915767" cy="588483"/>
          </a:xfrm>
          <a:prstGeom prst="rect">
            <a:avLst/>
          </a:prstGeom>
          <a:noFill/>
          <a:ln>
            <a:noFill/>
          </a:ln>
        </p:spPr>
      </p:pic>
    </p:spTree>
    <p:extLst>
      <p:ext uri="{BB962C8B-B14F-4D97-AF65-F5344CB8AC3E}">
        <p14:creationId xmlns:p14="http://schemas.microsoft.com/office/powerpoint/2010/main" val="1643210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3" name="Shape 113"/>
          <p:cNvSpPr txBox="1">
            <a:spLocks noGrp="1"/>
          </p:cNvSpPr>
          <p:nvPr>
            <p:ph type="body" idx="1"/>
          </p:nvPr>
        </p:nvSpPr>
        <p:spPr>
          <a:xfrm>
            <a:off x="230123" y="900752"/>
            <a:ext cx="11130740" cy="4835736"/>
          </a:xfrm>
          <a:prstGeom prst="rect">
            <a:avLst/>
          </a:prstGeom>
          <a:no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2000" dirty="0">
              <a:solidFill>
                <a:srgbClr val="000000"/>
              </a:solidFill>
              <a:latin typeface="Calibri" charset="0"/>
              <a:ea typeface="Calibri" charset="0"/>
              <a:cs typeface="Calibri"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600" b="1" i="0" u="none" strike="noStrike" cap="none" dirty="0">
                <a:solidFill>
                  <a:srgbClr val="000000"/>
                </a:solidFill>
                <a:latin typeface="Calibri" charset="0"/>
                <a:ea typeface="Calibri" charset="0"/>
                <a:cs typeface="Calibri" charset="0"/>
                <a:sym typeface="Calibri"/>
              </a:rPr>
              <a:t>Welcome to the Future Forward </a:t>
            </a:r>
          </a:p>
          <a:p>
            <a:pPr marL="0" marR="0" lvl="0" indent="0" algn="ctr" defTabSz="914400" eaLnBrk="1" fontAlgn="auto" latinLnBrk="0" hangingPunct="1">
              <a:lnSpc>
                <a:spcPct val="100000"/>
              </a:lnSpc>
              <a:spcBef>
                <a:spcPts val="0"/>
              </a:spcBef>
              <a:spcAft>
                <a:spcPts val="0"/>
              </a:spcAft>
              <a:buClrTx/>
              <a:buSzTx/>
              <a:buFontTx/>
              <a:buNone/>
              <a:tabLst/>
              <a:defRPr/>
            </a:pPr>
            <a:r>
              <a:rPr lang="en-US" sz="3600" b="1" i="0" u="none" strike="noStrike" cap="none" dirty="0">
                <a:solidFill>
                  <a:srgbClr val="000000"/>
                </a:solidFill>
                <a:latin typeface="Calibri" charset="0"/>
                <a:ea typeface="Calibri" charset="0"/>
                <a:cs typeface="Calibri" charset="0"/>
                <a:sym typeface="Calibri"/>
              </a:rPr>
              <a:t>Career Coordinators’ Network!</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600" b="1" dirty="0">
              <a:solidFill>
                <a:srgbClr val="000000"/>
              </a:solidFill>
              <a:latin typeface="Calibri" charset="0"/>
              <a:ea typeface="Calibri" charset="0"/>
              <a:cs typeface="Calibri"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b="1" i="0" u="none" strike="noStrike" cap="none" dirty="0">
                <a:solidFill>
                  <a:srgbClr val="000000"/>
                </a:solidFill>
                <a:latin typeface="Calibri" charset="0"/>
                <a:ea typeface="Calibri" charset="0"/>
                <a:cs typeface="Calibri" charset="0"/>
                <a:sym typeface="Calibri"/>
                <a:hlinkClick r:id="rId4"/>
              </a:rPr>
              <a:t>www.prepare-ri.org/career-coordinators</a:t>
            </a:r>
            <a:r>
              <a:rPr lang="en-US" b="1" i="0" u="none" strike="noStrike" cap="none" dirty="0">
                <a:solidFill>
                  <a:srgbClr val="000000"/>
                </a:solidFill>
                <a:latin typeface="Calibri" charset="0"/>
                <a:ea typeface="Calibri" charset="0"/>
                <a:cs typeface="Calibri" charset="0"/>
                <a:sym typeface="Calibri"/>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solidFill>
                <a:srgbClr val="000000"/>
              </a:solidFill>
              <a:latin typeface="Calibri" charset="0"/>
              <a:ea typeface="Calibri" charset="0"/>
              <a:cs typeface="Calibri"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b="1" i="0" u="none" strike="noStrike" cap="none" dirty="0">
                <a:solidFill>
                  <a:srgbClr val="000000"/>
                </a:solidFill>
                <a:latin typeface="Calibri" charset="0"/>
                <a:ea typeface="Calibri" charset="0"/>
                <a:cs typeface="Calibri" charset="0"/>
                <a:sym typeface="Calibri"/>
              </a:rPr>
              <a:t>On the horizon</a:t>
            </a:r>
            <a:r>
              <a:rPr lang="is-IS" b="1" i="0" u="none" strike="noStrike" cap="none" dirty="0">
                <a:solidFill>
                  <a:srgbClr val="000000"/>
                </a:solidFill>
                <a:latin typeface="Calibri" charset="0"/>
                <a:ea typeface="Calibri" charset="0"/>
                <a:cs typeface="Calibri" charset="0"/>
                <a:sym typeface="Calibri"/>
              </a:rPr>
              <a:t>….</a:t>
            </a:r>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0000"/>
                </a:solidFill>
                <a:latin typeface="Calibri" charset="0"/>
                <a:ea typeface="Calibri" charset="0"/>
                <a:cs typeface="Calibri" charset="0"/>
              </a:rPr>
              <a:t>C</a:t>
            </a:r>
            <a:r>
              <a:rPr lang="is-IS" b="1" dirty="0">
                <a:solidFill>
                  <a:srgbClr val="000000"/>
                </a:solidFill>
                <a:latin typeface="Calibri" charset="0"/>
                <a:ea typeface="Calibri" charset="0"/>
                <a:cs typeface="Calibri" charset="0"/>
              </a:rPr>
              <a:t>reating a social media presence!</a:t>
            </a:r>
          </a:p>
          <a:p>
            <a:pPr marL="0" marR="0" lvl="0" indent="0" algn="ctr" defTabSz="914400" eaLnBrk="1" fontAlgn="auto" latinLnBrk="0" hangingPunct="1">
              <a:lnSpc>
                <a:spcPct val="100000"/>
              </a:lnSpc>
              <a:spcBef>
                <a:spcPts val="0"/>
              </a:spcBef>
              <a:spcAft>
                <a:spcPts val="0"/>
              </a:spcAft>
              <a:buClrTx/>
              <a:buSzTx/>
              <a:buFontTx/>
              <a:buNone/>
              <a:tabLst/>
              <a:defRPr/>
            </a:pPr>
            <a:r>
              <a:rPr lang="is-IS" b="1" dirty="0">
                <a:solidFill>
                  <a:srgbClr val="000000"/>
                </a:solidFill>
                <a:latin typeface="Calibri" charset="0"/>
                <a:ea typeface="Calibri" charset="0"/>
                <a:cs typeface="Calibri" charset="0"/>
              </a:rPr>
              <a:t>Your ideas and support are appreciated!</a:t>
            </a:r>
          </a:p>
        </p:txBody>
      </p:sp>
      <p:sp>
        <p:nvSpPr>
          <p:cNvPr id="114" name="Shape 1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115" name="Shape 115"/>
          <p:cNvPicPr preferRelativeResize="0"/>
          <p:nvPr/>
        </p:nvPicPr>
        <p:blipFill rotWithShape="1">
          <a:blip r:embed="rId5">
            <a:alphaModFix/>
          </a:blip>
          <a:srcRect/>
          <a:stretch/>
        </p:blipFill>
        <p:spPr>
          <a:xfrm>
            <a:off x="230123" y="6180892"/>
            <a:ext cx="1915767" cy="588483"/>
          </a:xfrm>
          <a:prstGeom prst="rect">
            <a:avLst/>
          </a:prstGeom>
          <a:noFill/>
          <a:ln>
            <a:noFill/>
          </a:ln>
        </p:spPr>
      </p:pic>
    </p:spTree>
    <p:extLst>
      <p:ext uri="{BB962C8B-B14F-4D97-AF65-F5344CB8AC3E}">
        <p14:creationId xmlns:p14="http://schemas.microsoft.com/office/powerpoint/2010/main" val="167410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b="1" dirty="0"/>
              <a:t>Skills for RI’s Future</a:t>
            </a:r>
            <a:endParaRPr lang="en-US" dirty="0"/>
          </a:p>
        </p:txBody>
      </p:sp>
      <p:sp>
        <p:nvSpPr>
          <p:cNvPr id="5" name="Content Placeholder 2"/>
          <p:cNvSpPr>
            <a:spLocks noGrp="1"/>
          </p:cNvSpPr>
          <p:nvPr>
            <p:ph idx="1"/>
          </p:nvPr>
        </p:nvSpPr>
        <p:spPr>
          <a:xfrm>
            <a:off x="838200" y="1825625"/>
            <a:ext cx="6477000" cy="4351338"/>
          </a:xfrm>
        </p:spPr>
        <p:txBody>
          <a:bodyPr>
            <a:normAutofit/>
          </a:bodyPr>
          <a:lstStyle/>
          <a:p>
            <a:pPr lvl="0"/>
            <a:r>
              <a:rPr lang="en-US" sz="2000" dirty="0">
                <a:solidFill>
                  <a:prstClr val="black"/>
                </a:solidFill>
              </a:rPr>
              <a:t>Skills for RI’s Future (</a:t>
            </a:r>
            <a:r>
              <a:rPr lang="en-US" sz="2000" dirty="0" err="1">
                <a:solidFill>
                  <a:prstClr val="black"/>
                </a:solidFill>
              </a:rPr>
              <a:t>SkillsRI</a:t>
            </a:r>
            <a:r>
              <a:rPr lang="en-US" sz="2000" dirty="0">
                <a:solidFill>
                  <a:prstClr val="black"/>
                </a:solidFill>
              </a:rPr>
              <a:t>) is Rhode Island’s youth career readiness intermediary</a:t>
            </a:r>
          </a:p>
          <a:p>
            <a:pPr marL="0" indent="0">
              <a:buNone/>
            </a:pPr>
            <a:endParaRPr lang="en-US" sz="2000" u="sng" dirty="0">
              <a:solidFill>
                <a:prstClr val="black"/>
              </a:solidFill>
            </a:endParaRPr>
          </a:p>
          <a:p>
            <a:r>
              <a:rPr lang="en-US" sz="2000" dirty="0">
                <a:solidFill>
                  <a:prstClr val="black"/>
                </a:solidFill>
              </a:rPr>
              <a:t>Key roles:</a:t>
            </a:r>
          </a:p>
          <a:p>
            <a:pPr lvl="1"/>
            <a:r>
              <a:rPr lang="en-US" sz="1600" dirty="0">
                <a:solidFill>
                  <a:prstClr val="black"/>
                </a:solidFill>
              </a:rPr>
              <a:t>Managing the PrepareRI Internship Program</a:t>
            </a:r>
          </a:p>
          <a:p>
            <a:pPr lvl="1"/>
            <a:r>
              <a:rPr lang="en-US" sz="1600" dirty="0">
                <a:solidFill>
                  <a:prstClr val="black"/>
                </a:solidFill>
              </a:rPr>
              <a:t>Helping connect schools and businesses</a:t>
            </a:r>
          </a:p>
          <a:p>
            <a:r>
              <a:rPr lang="en-US" sz="2000" dirty="0">
                <a:solidFill>
                  <a:prstClr val="black"/>
                </a:solidFill>
              </a:rPr>
              <a:t>More information about </a:t>
            </a:r>
            <a:r>
              <a:rPr lang="en-US" sz="2000" dirty="0" err="1">
                <a:solidFill>
                  <a:prstClr val="black"/>
                </a:solidFill>
              </a:rPr>
              <a:t>SkillsRI’s</a:t>
            </a:r>
            <a:r>
              <a:rPr lang="en-US" sz="2000" dirty="0">
                <a:solidFill>
                  <a:prstClr val="black"/>
                </a:solidFill>
              </a:rPr>
              <a:t> connection to career coordinators at the October career coordinators meeting</a:t>
            </a:r>
            <a:endParaRPr lang="en-US" sz="2100" dirty="0">
              <a:solidFill>
                <a:prstClr val="black"/>
              </a:solidFil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23" y="6180892"/>
            <a:ext cx="1915767" cy="588483"/>
          </a:xfrm>
          <a:prstGeom prst="rect">
            <a:avLst/>
          </a:prstGeom>
        </p:spPr>
      </p:pic>
      <p:pic>
        <p:nvPicPr>
          <p:cNvPr id="8" name="Shape 133">
            <a:extLst>
              <a:ext uri="{FF2B5EF4-FFF2-40B4-BE49-F238E27FC236}">
                <a16:creationId xmlns:a16="http://schemas.microsoft.com/office/drawing/2014/main" id="{94E7557B-E75A-2647-A310-9061524842F9}"/>
              </a:ext>
            </a:extLst>
          </p:cNvPr>
          <p:cNvPicPr preferRelativeResize="0"/>
          <p:nvPr/>
        </p:nvPicPr>
        <p:blipFill rotWithShape="1">
          <a:blip r:embed="rId4">
            <a:alphaModFix/>
          </a:blip>
          <a:srcRect l="32050" t="18888" r="36538" b="24445"/>
          <a:stretch/>
        </p:blipFill>
        <p:spPr>
          <a:xfrm>
            <a:off x="7202864" y="795977"/>
            <a:ext cx="4150936" cy="5380986"/>
          </a:xfrm>
          <a:prstGeom prst="rect">
            <a:avLst/>
          </a:prstGeom>
          <a:noFill/>
          <a:ln>
            <a:noFill/>
          </a:ln>
        </p:spPr>
      </p:pic>
    </p:spTree>
    <p:extLst>
      <p:ext uri="{BB962C8B-B14F-4D97-AF65-F5344CB8AC3E}">
        <p14:creationId xmlns:p14="http://schemas.microsoft.com/office/powerpoint/2010/main" val="2278995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b="1" dirty="0" err="1"/>
              <a:t>WaterFire</a:t>
            </a:r>
            <a:r>
              <a:rPr lang="en-US" b="1" dirty="0"/>
              <a:t> Presentation</a:t>
            </a:r>
            <a:endParaRPr lang="en-US" dirty="0"/>
          </a:p>
        </p:txBody>
      </p:sp>
      <p:sp>
        <p:nvSpPr>
          <p:cNvPr id="5" name="Content Placeholder 2"/>
          <p:cNvSpPr>
            <a:spLocks noGrp="1"/>
          </p:cNvSpPr>
          <p:nvPr>
            <p:ph idx="1"/>
          </p:nvPr>
        </p:nvSpPr>
        <p:spPr>
          <a:xfrm>
            <a:off x="838200" y="1825625"/>
            <a:ext cx="10515600" cy="4351338"/>
          </a:xfrm>
        </p:spPr>
        <p:txBody>
          <a:bodyPr>
            <a:normAutofit/>
          </a:bodyPr>
          <a:lstStyle/>
          <a:p>
            <a:pPr lvl="0"/>
            <a:endParaRPr lang="en-US" sz="2100" dirty="0">
              <a:solidFill>
                <a:prstClr val="black"/>
              </a:solidFil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23" y="6180892"/>
            <a:ext cx="1915767" cy="588483"/>
          </a:xfrm>
          <a:prstGeom prst="rect">
            <a:avLst/>
          </a:prstGeom>
        </p:spPr>
      </p:pic>
    </p:spTree>
    <p:extLst>
      <p:ext uri="{BB962C8B-B14F-4D97-AF65-F5344CB8AC3E}">
        <p14:creationId xmlns:p14="http://schemas.microsoft.com/office/powerpoint/2010/main" val="1619171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b="1" i="1" dirty="0"/>
              <a:t>Break</a:t>
            </a:r>
            <a:endParaRPr lang="en-US" i="1"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23" y="6180892"/>
            <a:ext cx="1915767" cy="588483"/>
          </a:xfrm>
          <a:prstGeom prst="rect">
            <a:avLst/>
          </a:prstGeom>
        </p:spPr>
      </p:pic>
    </p:spTree>
    <p:extLst>
      <p:ext uri="{BB962C8B-B14F-4D97-AF65-F5344CB8AC3E}">
        <p14:creationId xmlns:p14="http://schemas.microsoft.com/office/powerpoint/2010/main" val="320192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b="1" dirty="0"/>
              <a:t>Work-Based Learning (WBL)</a:t>
            </a:r>
            <a:endParaRPr lang="en-US" dirty="0"/>
          </a:p>
        </p:txBody>
      </p:sp>
      <p:sp>
        <p:nvSpPr>
          <p:cNvPr id="5" name="Content Placeholder 2"/>
          <p:cNvSpPr>
            <a:spLocks noGrp="1"/>
          </p:cNvSpPr>
          <p:nvPr>
            <p:ph idx="1"/>
          </p:nvPr>
        </p:nvSpPr>
        <p:spPr>
          <a:xfrm>
            <a:off x="838200" y="1825625"/>
            <a:ext cx="10515600" cy="4351338"/>
          </a:xfrm>
        </p:spPr>
        <p:txBody>
          <a:bodyPr>
            <a:normAutofit/>
          </a:bodyPr>
          <a:lstStyle/>
          <a:p>
            <a:pPr lvl="0"/>
            <a:r>
              <a:rPr lang="en-US" sz="2000" dirty="0">
                <a:solidFill>
                  <a:prstClr val="black"/>
                </a:solidFill>
              </a:rPr>
              <a:t>Why is WBL important?</a:t>
            </a:r>
          </a:p>
          <a:p>
            <a:pPr lvl="0"/>
            <a:endParaRPr lang="en-US" sz="2000" dirty="0">
              <a:solidFill>
                <a:prstClr val="black"/>
              </a:solidFill>
            </a:endParaRPr>
          </a:p>
          <a:p>
            <a:pPr lvl="0"/>
            <a:r>
              <a:rPr lang="en-US" sz="2000" dirty="0">
                <a:solidFill>
                  <a:prstClr val="black"/>
                </a:solidFill>
              </a:rPr>
              <a:t>Rhode Island’s WBL goals</a:t>
            </a:r>
          </a:p>
          <a:p>
            <a:pPr lvl="0"/>
            <a:endParaRPr lang="en-US" sz="2000" dirty="0">
              <a:solidFill>
                <a:prstClr val="black"/>
              </a:solidFill>
            </a:endParaRPr>
          </a:p>
          <a:p>
            <a:r>
              <a:rPr lang="en-US" sz="2100" dirty="0">
                <a:solidFill>
                  <a:prstClr val="black"/>
                </a:solidFill>
              </a:rPr>
              <a:t>Guidance from Governor’s Workforce Board (GWB)</a:t>
            </a:r>
          </a:p>
          <a:p>
            <a:pPr lvl="1"/>
            <a:endParaRPr lang="en-US" sz="1700" dirty="0">
              <a:solidFill>
                <a:prstClr val="black"/>
              </a:solidFill>
            </a:endParaRPr>
          </a:p>
          <a:p>
            <a:r>
              <a:rPr lang="en-US" sz="2100" dirty="0">
                <a:solidFill>
                  <a:prstClr val="black"/>
                </a:solidFill>
              </a:rPr>
              <a:t>RI is one of the nation’s leaders on WBL</a:t>
            </a:r>
          </a:p>
          <a:p>
            <a:pPr lvl="1"/>
            <a:r>
              <a:rPr lang="en-US" sz="1700" dirty="0">
                <a:solidFill>
                  <a:prstClr val="black"/>
                </a:solidFill>
              </a:rPr>
              <a:t>This makes your work exciting and important</a:t>
            </a:r>
          </a:p>
          <a:p>
            <a:pPr lvl="1"/>
            <a:r>
              <a:rPr lang="en-US" sz="1700" dirty="0">
                <a:solidFill>
                  <a:prstClr val="black"/>
                </a:solidFill>
              </a:rPr>
              <a:t>It also means there will be growing pains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23" y="6180892"/>
            <a:ext cx="1915767" cy="588483"/>
          </a:xfrm>
          <a:prstGeom prst="rect">
            <a:avLst/>
          </a:prstGeom>
        </p:spPr>
      </p:pic>
    </p:spTree>
    <p:extLst>
      <p:ext uri="{BB962C8B-B14F-4D97-AF65-F5344CB8AC3E}">
        <p14:creationId xmlns:p14="http://schemas.microsoft.com/office/powerpoint/2010/main" val="168475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b="1" dirty="0"/>
              <a:t>Agenda</a:t>
            </a:r>
            <a:endParaRPr lang="en-US" dirty="0"/>
          </a:p>
        </p:txBody>
      </p:sp>
      <p:sp>
        <p:nvSpPr>
          <p:cNvPr id="5" name="Content Placeholder 2"/>
          <p:cNvSpPr>
            <a:spLocks noGrp="1"/>
          </p:cNvSpPr>
          <p:nvPr>
            <p:ph idx="1"/>
          </p:nvPr>
        </p:nvSpPr>
        <p:spPr>
          <a:xfrm>
            <a:off x="838200" y="1825625"/>
            <a:ext cx="10515600" cy="4351338"/>
          </a:xfrm>
        </p:spPr>
        <p:txBody>
          <a:bodyPr>
            <a:normAutofit/>
          </a:bodyPr>
          <a:lstStyle/>
          <a:p>
            <a:pPr lvl="0"/>
            <a:r>
              <a:rPr lang="en-US" sz="2000" dirty="0">
                <a:solidFill>
                  <a:prstClr val="black"/>
                </a:solidFill>
              </a:rPr>
              <a:t>9:00 – Introductions </a:t>
            </a:r>
          </a:p>
          <a:p>
            <a:r>
              <a:rPr lang="en-US" sz="2100" dirty="0">
                <a:solidFill>
                  <a:prstClr val="black"/>
                </a:solidFill>
              </a:rPr>
              <a:t>9:10 – Background on PrepareRI</a:t>
            </a:r>
          </a:p>
          <a:p>
            <a:r>
              <a:rPr lang="en-US" sz="2100" dirty="0">
                <a:solidFill>
                  <a:prstClr val="black"/>
                </a:solidFill>
              </a:rPr>
              <a:t>9:40 – Career Coordinators responsibilities</a:t>
            </a:r>
            <a:endParaRPr lang="en-US" sz="2000" dirty="0">
              <a:solidFill>
                <a:prstClr val="black"/>
              </a:solidFill>
            </a:endParaRPr>
          </a:p>
          <a:p>
            <a:r>
              <a:rPr lang="en-US" sz="2000" dirty="0">
                <a:solidFill>
                  <a:prstClr val="black"/>
                </a:solidFill>
              </a:rPr>
              <a:t>9:50 – Background on Skills for RI’s Future</a:t>
            </a:r>
          </a:p>
          <a:p>
            <a:r>
              <a:rPr lang="en-US" sz="2000" dirty="0">
                <a:solidFill>
                  <a:prstClr val="black"/>
                </a:solidFill>
              </a:rPr>
              <a:t>10:00 – </a:t>
            </a:r>
            <a:r>
              <a:rPr lang="en-US" sz="2000" dirty="0" err="1">
                <a:solidFill>
                  <a:prstClr val="black"/>
                </a:solidFill>
              </a:rPr>
              <a:t>WaterFire</a:t>
            </a:r>
            <a:r>
              <a:rPr lang="en-US" sz="2000" dirty="0">
                <a:solidFill>
                  <a:prstClr val="black"/>
                </a:solidFill>
              </a:rPr>
              <a:t> Presentation</a:t>
            </a:r>
          </a:p>
          <a:p>
            <a:r>
              <a:rPr lang="en-US" sz="2000" i="1" dirty="0">
                <a:solidFill>
                  <a:prstClr val="black"/>
                </a:solidFill>
              </a:rPr>
              <a:t>Break</a:t>
            </a:r>
          </a:p>
          <a:p>
            <a:r>
              <a:rPr lang="en-US" sz="2000" dirty="0">
                <a:solidFill>
                  <a:prstClr val="black"/>
                </a:solidFill>
              </a:rPr>
              <a:t>10:30 – Work-Based Learning introduction</a:t>
            </a:r>
          </a:p>
          <a:p>
            <a:r>
              <a:rPr lang="en-US" sz="2000" dirty="0">
                <a:solidFill>
                  <a:prstClr val="black"/>
                </a:solidFill>
              </a:rPr>
              <a:t>11:30 – Close </a:t>
            </a:r>
            <a:endParaRPr lang="en-US" sz="2100" dirty="0">
              <a:solidFill>
                <a:prstClr val="black"/>
              </a:solidFill>
            </a:endParaRPr>
          </a:p>
        </p:txBody>
      </p:sp>
      <p:sp>
        <p:nvSpPr>
          <p:cNvPr id="6" name="Slide Number Placeholder 5"/>
          <p:cNvSpPr>
            <a:spLocks noGrp="1"/>
          </p:cNvSpPr>
          <p:nvPr>
            <p:ph type="sldNum" sz="quarter" idx="12"/>
          </p:nvPr>
        </p:nvSpPr>
        <p:spPr/>
        <p:txBody>
          <a:bodyPr/>
          <a:lstStyle/>
          <a:p>
            <a:fld id="{E3A0F8C9-0536-44E3-92CA-2798A712B5A8}" type="slidenum">
              <a:rPr lang="en-US" smtClean="0"/>
              <a:t>2</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23" y="6180892"/>
            <a:ext cx="1915767" cy="588483"/>
          </a:xfrm>
          <a:prstGeom prst="rect">
            <a:avLst/>
          </a:prstGeom>
        </p:spPr>
      </p:pic>
    </p:spTree>
    <p:extLst>
      <p:ext uri="{BB962C8B-B14F-4D97-AF65-F5344CB8AC3E}">
        <p14:creationId xmlns:p14="http://schemas.microsoft.com/office/powerpoint/2010/main" val="3869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b="1" dirty="0"/>
              <a:t>Key WBL documents</a:t>
            </a:r>
            <a:endParaRPr lang="en-US" dirty="0"/>
          </a:p>
        </p:txBody>
      </p:sp>
      <p:sp>
        <p:nvSpPr>
          <p:cNvPr id="5" name="Content Placeholder 2"/>
          <p:cNvSpPr>
            <a:spLocks noGrp="1"/>
          </p:cNvSpPr>
          <p:nvPr>
            <p:ph idx="1"/>
          </p:nvPr>
        </p:nvSpPr>
        <p:spPr>
          <a:xfrm>
            <a:off x="838200" y="1825625"/>
            <a:ext cx="10515600" cy="4351338"/>
          </a:xfrm>
        </p:spPr>
        <p:txBody>
          <a:bodyPr>
            <a:normAutofit/>
          </a:bodyPr>
          <a:lstStyle/>
          <a:p>
            <a:pPr lvl="0"/>
            <a:r>
              <a:rPr lang="en-US" sz="2000" dirty="0">
                <a:solidFill>
                  <a:prstClr val="black"/>
                </a:solidFill>
              </a:rPr>
              <a:t>GWB Work-Based Learning Guidance</a:t>
            </a:r>
          </a:p>
          <a:p>
            <a:pPr lvl="1"/>
            <a:r>
              <a:rPr lang="en-US" sz="1600" dirty="0">
                <a:solidFill>
                  <a:prstClr val="black"/>
                </a:solidFill>
              </a:rPr>
              <a:t>Guidance memo</a:t>
            </a:r>
          </a:p>
          <a:p>
            <a:pPr lvl="1"/>
            <a:r>
              <a:rPr lang="en-US" sz="1600" dirty="0">
                <a:solidFill>
                  <a:prstClr val="black"/>
                </a:solidFill>
              </a:rPr>
              <a:t>Standards tables</a:t>
            </a:r>
          </a:p>
          <a:p>
            <a:pPr lvl="1"/>
            <a:r>
              <a:rPr lang="en-US" sz="1600" dirty="0">
                <a:solidFill>
                  <a:prstClr val="black"/>
                </a:solidFill>
              </a:rPr>
              <a:t>Legal questions</a:t>
            </a:r>
          </a:p>
          <a:p>
            <a:r>
              <a:rPr lang="en-US" sz="2000" dirty="0">
                <a:solidFill>
                  <a:prstClr val="black"/>
                </a:solidFill>
              </a:rPr>
              <a:t>RIDE’s Work-Based Learning FAQ</a:t>
            </a:r>
          </a:p>
          <a:p>
            <a:pPr lvl="1"/>
            <a:r>
              <a:rPr lang="en-US" sz="1600" dirty="0">
                <a:solidFill>
                  <a:prstClr val="black"/>
                </a:solidFill>
              </a:rPr>
              <a:t>Builds on the GWB Guidance to answer commonly-asked questions. Will be updated as needed.</a:t>
            </a:r>
          </a:p>
          <a:p>
            <a:pPr lvl="1"/>
            <a:endParaRPr lang="en-US" sz="1600" dirty="0">
              <a:solidFill>
                <a:prstClr val="black"/>
              </a:solidFill>
            </a:endParaRPr>
          </a:p>
          <a:p>
            <a:pPr lvl="1"/>
            <a:endParaRPr lang="en-US" sz="1600" dirty="0">
              <a:solidFill>
                <a:prstClr val="black"/>
              </a:solidFill>
            </a:endParaRPr>
          </a:p>
          <a:p>
            <a:pPr lvl="0"/>
            <a:r>
              <a:rPr lang="en-US" sz="2000" dirty="0">
                <a:solidFill>
                  <a:prstClr val="black"/>
                </a:solidFill>
              </a:rPr>
              <a:t>All available at </a:t>
            </a:r>
            <a:r>
              <a:rPr lang="en-US" sz="2000" dirty="0">
                <a:solidFill>
                  <a:prstClr val="black"/>
                </a:solidFill>
                <a:hlinkClick r:id="rId3"/>
              </a:rPr>
              <a:t>www.prepare-ri.org/wbl</a:t>
            </a:r>
            <a:r>
              <a:rPr lang="en-US" sz="2000" dirty="0">
                <a:solidFill>
                  <a:prstClr val="black"/>
                </a:solidFill>
              </a:rPr>
              <a:t> or </a:t>
            </a:r>
            <a:r>
              <a:rPr lang="en-US" sz="2000" dirty="0">
                <a:solidFill>
                  <a:prstClr val="black"/>
                </a:solidFill>
                <a:hlinkClick r:id="rId4"/>
              </a:rPr>
              <a:t>www.prepare-ri.org/career-coordinators</a:t>
            </a:r>
            <a:r>
              <a:rPr lang="en-US" sz="2000" dirty="0">
                <a:solidFill>
                  <a:prstClr val="black"/>
                </a:solidFill>
              </a:rPr>
              <a:t> </a:t>
            </a:r>
            <a:endParaRPr lang="en-US" sz="2100" dirty="0">
              <a:solidFill>
                <a:prstClr val="black"/>
              </a:solidFil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123" y="6180892"/>
            <a:ext cx="1915767" cy="588483"/>
          </a:xfrm>
          <a:prstGeom prst="rect">
            <a:avLst/>
          </a:prstGeom>
        </p:spPr>
      </p:pic>
    </p:spTree>
    <p:extLst>
      <p:ext uri="{BB962C8B-B14F-4D97-AF65-F5344CB8AC3E}">
        <p14:creationId xmlns:p14="http://schemas.microsoft.com/office/powerpoint/2010/main" val="150581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b="1" dirty="0"/>
              <a:t>What is WBL?</a:t>
            </a:r>
            <a:endParaRPr lang="en-US" dirty="0"/>
          </a:p>
        </p:txBody>
      </p:sp>
      <p:sp>
        <p:nvSpPr>
          <p:cNvPr id="5" name="Content Placeholder 2"/>
          <p:cNvSpPr>
            <a:spLocks noGrp="1"/>
          </p:cNvSpPr>
          <p:nvPr>
            <p:ph idx="1"/>
          </p:nvPr>
        </p:nvSpPr>
        <p:spPr>
          <a:xfrm>
            <a:off x="838200" y="1825625"/>
            <a:ext cx="10515600" cy="4351338"/>
          </a:xfrm>
        </p:spPr>
        <p:txBody>
          <a:bodyPr>
            <a:normAutofit fontScale="77500" lnSpcReduction="20000"/>
          </a:bodyPr>
          <a:lstStyle/>
          <a:p>
            <a:r>
              <a:rPr lang="en-US" b="1" dirty="0"/>
              <a:t>Internship</a:t>
            </a:r>
            <a:r>
              <a:rPr lang="en-US" dirty="0"/>
              <a:t>: A position for a student or trainee to work in an organization, sometimes without pay, to gain work experience, satisfy requirements for a credential, and/or gain course credit. </a:t>
            </a:r>
          </a:p>
          <a:p>
            <a:r>
              <a:rPr lang="en-US" b="1" dirty="0"/>
              <a:t>Apprenticeship</a:t>
            </a:r>
            <a:r>
              <a:rPr lang="en-US" dirty="0"/>
              <a:t>: Highly-formal job training experience that involves studying with a master of the trade on the job.1 </a:t>
            </a:r>
          </a:p>
          <a:p>
            <a:r>
              <a:rPr lang="en-US" b="1" dirty="0"/>
              <a:t>Service-learning</a:t>
            </a:r>
            <a:r>
              <a:rPr lang="en-US" dirty="0"/>
              <a:t>: A program or project which combines community service with an outside organization with a structured opportunity for reflection about that service, emphasizing the connections between service experiences and academic learning. </a:t>
            </a:r>
          </a:p>
          <a:p>
            <a:r>
              <a:rPr lang="en-US" b="1" dirty="0"/>
              <a:t>School-based enterprise</a:t>
            </a:r>
            <a:r>
              <a:rPr lang="en-US" dirty="0"/>
              <a:t>: Students produce and sell goods or services in the school and learn about business skills and entrepreneurship. This may be part of an entrepreneurship course, and a business professional may serve as a mentor and advisor for the enterprise. </a:t>
            </a:r>
          </a:p>
          <a:p>
            <a:r>
              <a:rPr lang="en-US" b="1" dirty="0"/>
              <a:t>Industry project</a:t>
            </a:r>
            <a:r>
              <a:rPr lang="en-US" dirty="0"/>
              <a:t>: Individual, group, or class-wide projects in which students address a real-world, industry-focused question or problem with the guidance of industry professionals.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23" y="6180892"/>
            <a:ext cx="1915767" cy="588483"/>
          </a:xfrm>
          <a:prstGeom prst="rect">
            <a:avLst/>
          </a:prstGeom>
        </p:spPr>
      </p:pic>
    </p:spTree>
    <p:extLst>
      <p:ext uri="{BB962C8B-B14F-4D97-AF65-F5344CB8AC3E}">
        <p14:creationId xmlns:p14="http://schemas.microsoft.com/office/powerpoint/2010/main" val="2325506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b="1" dirty="0"/>
              <a:t>Quality Standards</a:t>
            </a:r>
            <a:endParaRPr lang="en-US" dirty="0"/>
          </a:p>
        </p:txBody>
      </p:sp>
      <p:sp>
        <p:nvSpPr>
          <p:cNvPr id="5" name="Content Placeholder 2"/>
          <p:cNvSpPr>
            <a:spLocks noGrp="1"/>
          </p:cNvSpPr>
          <p:nvPr>
            <p:ph idx="1"/>
          </p:nvPr>
        </p:nvSpPr>
        <p:spPr>
          <a:xfrm>
            <a:off x="838200" y="1825625"/>
            <a:ext cx="10515600" cy="4351338"/>
          </a:xfrm>
        </p:spPr>
        <p:txBody>
          <a:bodyPr>
            <a:normAutofit fontScale="70000" lnSpcReduction="20000"/>
          </a:bodyPr>
          <a:lstStyle/>
          <a:p>
            <a:r>
              <a:rPr lang="en-US" b="1" dirty="0"/>
              <a:t>Rigorous</a:t>
            </a:r>
            <a:r>
              <a:rPr lang="en-US" dirty="0"/>
              <a:t>: Skill-based, and tied to measurable outcomes. The experience should allow a student to gain measurable skills, whether those be essential skills (also known as professional skills, soft skills, or 21st century skills) or hard technical skills. The entire activity, including corresponding classroom time, should encompass a minimum of 80 hours. </a:t>
            </a:r>
          </a:p>
          <a:p>
            <a:r>
              <a:rPr lang="en-US" b="1" dirty="0"/>
              <a:t>Relevant</a:t>
            </a:r>
            <a:r>
              <a:rPr lang="en-US" dirty="0"/>
              <a:t>: Connected to a student’s interests, as indicated in his/her Individualized Learning Plan (ILP) and to the real world of work. Projects and tasks should mirror those that exist in a real workplace, and should align to high-wage, high-demand industries in Rhode Island. </a:t>
            </a:r>
          </a:p>
          <a:p>
            <a:r>
              <a:rPr lang="en-US" b="1" dirty="0"/>
              <a:t>Reflective</a:t>
            </a:r>
            <a:r>
              <a:rPr lang="en-US" dirty="0"/>
              <a:t>: Engages the student in reflection and analysis throughout and after the experience, including guided self-reflection (ex. through the ILP process) and meaningful evaluations from the industry professionals. In this process, students should connect the work-based learning experience to their academic work as well as future professional and educational goals. </a:t>
            </a:r>
          </a:p>
          <a:p>
            <a:r>
              <a:rPr lang="en-US" b="1" dirty="0"/>
              <a:t>Interactive</a:t>
            </a:r>
            <a:r>
              <a:rPr lang="en-US" dirty="0"/>
              <a:t>: Providing multiple and extended opportunities for students to interact with industry professionals, whether as supervisors, mentors, advisors, or collaborators. </a:t>
            </a:r>
          </a:p>
          <a:p>
            <a:r>
              <a:rPr lang="en-US" b="1" dirty="0"/>
              <a:t>Integrated</a:t>
            </a:r>
            <a:r>
              <a:rPr lang="en-US" dirty="0"/>
              <a:t>: Connected with the student’s school-based curriculum. A work-based learning experience is a practical application of academic and/or technical learning and should allow the student to practice the theory learned in the classroom in a real-world setting.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23" y="6180892"/>
            <a:ext cx="1915767" cy="588483"/>
          </a:xfrm>
          <a:prstGeom prst="rect">
            <a:avLst/>
          </a:prstGeom>
        </p:spPr>
      </p:pic>
    </p:spTree>
    <p:extLst>
      <p:ext uri="{BB962C8B-B14F-4D97-AF65-F5344CB8AC3E}">
        <p14:creationId xmlns:p14="http://schemas.microsoft.com/office/powerpoint/2010/main" val="2163229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b="1" dirty="0"/>
              <a:t>Essential Skills</a:t>
            </a:r>
            <a:endParaRPr lang="en-US" dirty="0"/>
          </a:p>
        </p:txBody>
      </p:sp>
      <p:sp>
        <p:nvSpPr>
          <p:cNvPr id="5" name="Content Placeholder 2"/>
          <p:cNvSpPr>
            <a:spLocks noGrp="1"/>
          </p:cNvSpPr>
          <p:nvPr>
            <p:ph idx="1"/>
          </p:nvPr>
        </p:nvSpPr>
        <p:spPr>
          <a:xfrm>
            <a:off x="838200" y="1825625"/>
            <a:ext cx="10515600" cy="4351338"/>
          </a:xfrm>
        </p:spPr>
        <p:txBody>
          <a:bodyPr>
            <a:normAutofit fontScale="85000" lnSpcReduction="10000"/>
          </a:bodyPr>
          <a:lstStyle/>
          <a:p>
            <a:r>
              <a:rPr lang="en-US" b="1" dirty="0"/>
              <a:t>Collaboration and teamwork</a:t>
            </a:r>
            <a:r>
              <a:rPr lang="en-US" dirty="0"/>
              <a:t>: Works effectively within and contribute to teams, learns from and works collaboratively with others, shows adaptiveness and flexibility, and effectively negotiates conflict.</a:t>
            </a:r>
          </a:p>
          <a:p>
            <a:r>
              <a:rPr lang="en-US" b="1" dirty="0"/>
              <a:t>Communication</a:t>
            </a:r>
            <a:r>
              <a:rPr lang="en-US" dirty="0"/>
              <a:t>: Listens actively and articulates and presents information clearly and effectively in written, visual, and verbal forms. </a:t>
            </a:r>
            <a:endParaRPr lang="en-US" sz="2000" dirty="0"/>
          </a:p>
          <a:p>
            <a:r>
              <a:rPr lang="en-US" b="1" dirty="0"/>
              <a:t>Critical thinking and problem solving</a:t>
            </a:r>
            <a:r>
              <a:rPr lang="en-US" dirty="0"/>
              <a:t>: Distills and analyzes information, makes judgements based on evidence, and uses data and information to solve problems.</a:t>
            </a:r>
          </a:p>
          <a:p>
            <a:r>
              <a:rPr lang="en-US" b="1" dirty="0"/>
              <a:t>Initiative and self-management</a:t>
            </a:r>
            <a:r>
              <a:rPr lang="en-US" dirty="0"/>
              <a:t>: Works independently as needed, monitors and prioritizes his/her own time and tasks, takes initiative to solve problems as appropriate, and employs persistence to take tasks to completion. </a:t>
            </a:r>
            <a:endParaRPr lang="en-US" sz="2000" dirty="0"/>
          </a:p>
          <a:p>
            <a:r>
              <a:rPr lang="en-US" b="1" dirty="0"/>
              <a:t>Professionalism</a:t>
            </a:r>
            <a:r>
              <a:rPr lang="en-US" dirty="0"/>
              <a:t>: Follows and can articulate workplace norms such as punctuality, appropriate workplace communication and interactions, and professional dress. </a:t>
            </a:r>
            <a:endParaRPr lang="en-US" sz="20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23" y="6180892"/>
            <a:ext cx="1915767" cy="588483"/>
          </a:xfrm>
          <a:prstGeom prst="rect">
            <a:avLst/>
          </a:prstGeom>
        </p:spPr>
      </p:pic>
    </p:spTree>
    <p:extLst>
      <p:ext uri="{BB962C8B-B14F-4D97-AF65-F5344CB8AC3E}">
        <p14:creationId xmlns:p14="http://schemas.microsoft.com/office/powerpoint/2010/main" val="4178137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b="1" dirty="0"/>
              <a:t>Group Discussion</a:t>
            </a:r>
            <a:endParaRPr lang="en-US" dirty="0"/>
          </a:p>
        </p:txBody>
      </p:sp>
      <p:sp>
        <p:nvSpPr>
          <p:cNvPr id="5" name="Content Placeholder 2"/>
          <p:cNvSpPr>
            <a:spLocks noGrp="1"/>
          </p:cNvSpPr>
          <p:nvPr>
            <p:ph idx="1"/>
          </p:nvPr>
        </p:nvSpPr>
        <p:spPr>
          <a:xfrm>
            <a:off x="838200" y="1825625"/>
            <a:ext cx="10515600" cy="4351338"/>
          </a:xfrm>
        </p:spPr>
        <p:txBody>
          <a:bodyPr>
            <a:normAutofit/>
          </a:bodyPr>
          <a:lstStyle/>
          <a:p>
            <a:pPr lvl="0"/>
            <a:r>
              <a:rPr lang="en-US" sz="2000" dirty="0">
                <a:solidFill>
                  <a:prstClr val="black"/>
                </a:solidFill>
              </a:rPr>
              <a:t>Groups of 5</a:t>
            </a:r>
          </a:p>
          <a:p>
            <a:r>
              <a:rPr lang="en-US" sz="2100" dirty="0">
                <a:solidFill>
                  <a:prstClr val="black"/>
                </a:solidFill>
              </a:rPr>
              <a:t>Reading</a:t>
            </a:r>
          </a:p>
          <a:p>
            <a:pPr lvl="1"/>
            <a:r>
              <a:rPr lang="en-US" sz="1700" dirty="0">
                <a:solidFill>
                  <a:prstClr val="black"/>
                </a:solidFill>
              </a:rPr>
              <a:t>Each person in the group reads the standards table for one of the five types of WBL</a:t>
            </a:r>
          </a:p>
          <a:p>
            <a:r>
              <a:rPr lang="en-US" sz="2100" dirty="0">
                <a:solidFill>
                  <a:prstClr val="black"/>
                </a:solidFill>
              </a:rPr>
              <a:t>Sharing</a:t>
            </a:r>
          </a:p>
          <a:p>
            <a:pPr lvl="1"/>
            <a:r>
              <a:rPr lang="en-US" sz="1700" dirty="0">
                <a:solidFill>
                  <a:prstClr val="black"/>
                </a:solidFill>
              </a:rPr>
              <a:t>Each person describes their assigned type of WBL</a:t>
            </a:r>
          </a:p>
          <a:p>
            <a:r>
              <a:rPr lang="en-US" sz="2100" dirty="0">
                <a:solidFill>
                  <a:prstClr val="black"/>
                </a:solidFill>
              </a:rPr>
              <a:t>Discussing and clarifying</a:t>
            </a:r>
          </a:p>
          <a:p>
            <a:pPr lvl="1"/>
            <a:r>
              <a:rPr lang="en-US" sz="1700" dirty="0">
                <a:solidFill>
                  <a:prstClr val="black"/>
                </a:solidFill>
              </a:rPr>
              <a:t>Discuss the standards with your group</a:t>
            </a:r>
          </a:p>
          <a:p>
            <a:pPr lvl="1"/>
            <a:r>
              <a:rPr lang="en-US" sz="1700" dirty="0">
                <a:solidFill>
                  <a:prstClr val="black"/>
                </a:solidFill>
              </a:rPr>
              <a:t>Use the GWB Guidance and RIDE FAQ to answer questions</a:t>
            </a:r>
          </a:p>
          <a:p>
            <a:pPr lvl="1"/>
            <a:r>
              <a:rPr lang="en-US" sz="1700" dirty="0">
                <a:solidFill>
                  <a:prstClr val="black"/>
                </a:solidFill>
              </a:rPr>
              <a:t>Share best practices</a:t>
            </a:r>
          </a:p>
          <a:p>
            <a:r>
              <a:rPr lang="en-US" sz="2100" dirty="0">
                <a:solidFill>
                  <a:prstClr val="black"/>
                </a:solidFill>
              </a:rPr>
              <a:t>Write down unanswered questions</a:t>
            </a:r>
          </a:p>
          <a:p>
            <a:pPr lvl="1"/>
            <a:r>
              <a:rPr lang="en-US" sz="1700" dirty="0">
                <a:solidFill>
                  <a:prstClr val="black"/>
                </a:solidFill>
              </a:rPr>
              <a:t>We’ll compile questions we couldn’t answer today and provide answers in an updated FAQ document</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23" y="6180892"/>
            <a:ext cx="1915767" cy="588483"/>
          </a:xfrm>
          <a:prstGeom prst="rect">
            <a:avLst/>
          </a:prstGeom>
        </p:spPr>
      </p:pic>
    </p:spTree>
    <p:extLst>
      <p:ext uri="{BB962C8B-B14F-4D97-AF65-F5344CB8AC3E}">
        <p14:creationId xmlns:p14="http://schemas.microsoft.com/office/powerpoint/2010/main" val="239540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b="1" dirty="0"/>
              <a:t>Questions</a:t>
            </a:r>
            <a:endParaRPr lang="en-US" dirty="0"/>
          </a:p>
        </p:txBody>
      </p:sp>
      <p:sp>
        <p:nvSpPr>
          <p:cNvPr id="5" name="Content Placeholder 2"/>
          <p:cNvSpPr>
            <a:spLocks noGrp="1"/>
          </p:cNvSpPr>
          <p:nvPr>
            <p:ph idx="1"/>
          </p:nvPr>
        </p:nvSpPr>
        <p:spPr>
          <a:xfrm>
            <a:off x="838200" y="1825625"/>
            <a:ext cx="10515600" cy="4351338"/>
          </a:xfrm>
        </p:spPr>
        <p:txBody>
          <a:bodyPr>
            <a:normAutofit/>
          </a:bodyPr>
          <a:lstStyle/>
          <a:p>
            <a:pPr lvl="0"/>
            <a:r>
              <a:rPr lang="en-US" sz="2000" dirty="0">
                <a:solidFill>
                  <a:prstClr val="black"/>
                </a:solidFill>
              </a:rPr>
              <a:t>In the survey we send out afterward, please let us know what additional questions you have. We will update the FAQ based on those questions.</a:t>
            </a:r>
            <a:endParaRPr lang="en-US" sz="2100" dirty="0">
              <a:solidFill>
                <a:prstClr val="black"/>
              </a:solidFil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23" y="6180892"/>
            <a:ext cx="1915767" cy="588483"/>
          </a:xfrm>
          <a:prstGeom prst="rect">
            <a:avLst/>
          </a:prstGeom>
        </p:spPr>
      </p:pic>
    </p:spTree>
    <p:extLst>
      <p:ext uri="{BB962C8B-B14F-4D97-AF65-F5344CB8AC3E}">
        <p14:creationId xmlns:p14="http://schemas.microsoft.com/office/powerpoint/2010/main" val="3871612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b="1" dirty="0"/>
              <a:t>Closing</a:t>
            </a:r>
            <a:endParaRPr lang="en-US" dirty="0"/>
          </a:p>
        </p:txBody>
      </p:sp>
      <p:sp>
        <p:nvSpPr>
          <p:cNvPr id="5" name="Content Placeholder 2"/>
          <p:cNvSpPr>
            <a:spLocks noGrp="1"/>
          </p:cNvSpPr>
          <p:nvPr>
            <p:ph idx="1"/>
          </p:nvPr>
        </p:nvSpPr>
        <p:spPr>
          <a:xfrm>
            <a:off x="838200" y="1825625"/>
            <a:ext cx="10515600" cy="4351338"/>
          </a:xfrm>
        </p:spPr>
        <p:txBody>
          <a:bodyPr>
            <a:normAutofit/>
          </a:bodyPr>
          <a:lstStyle/>
          <a:p>
            <a:pPr lvl="0"/>
            <a:r>
              <a:rPr lang="en-US" sz="2000" dirty="0">
                <a:solidFill>
                  <a:prstClr val="black"/>
                </a:solidFill>
              </a:rPr>
              <a:t>Fill out survey</a:t>
            </a:r>
          </a:p>
          <a:p>
            <a:pPr lvl="1"/>
            <a:r>
              <a:rPr lang="en-US" sz="1600" dirty="0">
                <a:solidFill>
                  <a:prstClr val="black"/>
                </a:solidFill>
              </a:rPr>
              <a:t>Survey will be sent this week</a:t>
            </a:r>
          </a:p>
          <a:p>
            <a:pPr lvl="0"/>
            <a:r>
              <a:rPr lang="en-US" sz="2000" dirty="0">
                <a:solidFill>
                  <a:prstClr val="black"/>
                </a:solidFill>
              </a:rPr>
              <a:t>Next meeting</a:t>
            </a:r>
          </a:p>
          <a:p>
            <a:pPr lvl="1"/>
            <a:r>
              <a:rPr lang="en-US" sz="1600" dirty="0">
                <a:solidFill>
                  <a:prstClr val="black"/>
                </a:solidFill>
              </a:rPr>
              <a:t>Tuesday, October 23, 8:00 – 10:00 a.m.</a:t>
            </a:r>
          </a:p>
          <a:p>
            <a:pPr lvl="0"/>
            <a:r>
              <a:rPr lang="en-US" sz="2000" dirty="0">
                <a:solidFill>
                  <a:prstClr val="black"/>
                </a:solidFill>
              </a:rPr>
              <a:t>Website for career coordinators</a:t>
            </a:r>
          </a:p>
          <a:p>
            <a:pPr lvl="1"/>
            <a:r>
              <a:rPr lang="en-US" sz="1600" dirty="0">
                <a:solidFill>
                  <a:prstClr val="black"/>
                </a:solidFill>
                <a:hlinkClick r:id="rId3"/>
              </a:rPr>
              <a:t>www.prepare-ri.org/career-coordinators</a:t>
            </a:r>
            <a:r>
              <a:rPr lang="en-US" sz="1600" dirty="0">
                <a:solidFill>
                  <a:prstClr val="black"/>
                </a:solidFill>
              </a:rPr>
              <a:t> </a:t>
            </a:r>
          </a:p>
          <a:p>
            <a:pPr lvl="1"/>
            <a:endParaRPr lang="en-US" sz="1600" dirty="0">
              <a:solidFill>
                <a:prstClr val="black"/>
              </a:solidFill>
            </a:endParaRPr>
          </a:p>
          <a:p>
            <a:pPr lvl="1"/>
            <a:endParaRPr lang="en-US" sz="1600" dirty="0">
              <a:solidFill>
                <a:prstClr val="black"/>
              </a:solidFill>
            </a:endParaRPr>
          </a:p>
          <a:p>
            <a:r>
              <a:rPr lang="en-US" sz="2000" dirty="0">
                <a:solidFill>
                  <a:prstClr val="black"/>
                </a:solidFill>
              </a:rPr>
              <a:t>PrepareRI Summit</a:t>
            </a:r>
          </a:p>
          <a:p>
            <a:pPr lvl="1"/>
            <a:r>
              <a:rPr lang="en-US" sz="1600" dirty="0">
                <a:solidFill>
                  <a:prstClr val="black"/>
                </a:solidFill>
              </a:rPr>
              <a:t>October 13, 8:30 a.m. – 2 p.m.</a:t>
            </a:r>
          </a:p>
          <a:p>
            <a:pPr lvl="1"/>
            <a:r>
              <a:rPr lang="en-US" sz="1600" dirty="0">
                <a:solidFill>
                  <a:prstClr val="black"/>
                </a:solidFill>
                <a:hlinkClick r:id="rId4"/>
              </a:rPr>
              <a:t>www.prepare-ri.org/summits</a:t>
            </a:r>
            <a:r>
              <a:rPr lang="en-US" sz="1600" dirty="0">
                <a:solidFill>
                  <a:prstClr val="black"/>
                </a:solidFill>
              </a:rPr>
              <a:t> </a:t>
            </a:r>
          </a:p>
          <a:p>
            <a:pPr lvl="1"/>
            <a:endParaRPr lang="en-US" sz="1700" dirty="0">
              <a:solidFill>
                <a:prstClr val="black"/>
              </a:solidFil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123" y="6180892"/>
            <a:ext cx="1915767" cy="588483"/>
          </a:xfrm>
          <a:prstGeom prst="rect">
            <a:avLst/>
          </a:prstGeom>
        </p:spPr>
      </p:pic>
    </p:spTree>
    <p:extLst>
      <p:ext uri="{BB962C8B-B14F-4D97-AF65-F5344CB8AC3E}">
        <p14:creationId xmlns:p14="http://schemas.microsoft.com/office/powerpoint/2010/main" val="389871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b="1" dirty="0"/>
              <a:t>Introductions</a:t>
            </a:r>
            <a:endParaRPr lang="en-US" dirty="0"/>
          </a:p>
        </p:txBody>
      </p:sp>
      <p:sp>
        <p:nvSpPr>
          <p:cNvPr id="5" name="Content Placeholder 2"/>
          <p:cNvSpPr>
            <a:spLocks noGrp="1"/>
          </p:cNvSpPr>
          <p:nvPr>
            <p:ph idx="1"/>
          </p:nvPr>
        </p:nvSpPr>
        <p:spPr>
          <a:xfrm>
            <a:off x="838200" y="1825625"/>
            <a:ext cx="10515600" cy="4351338"/>
          </a:xfrm>
        </p:spPr>
        <p:txBody>
          <a:bodyPr>
            <a:normAutofit/>
          </a:bodyPr>
          <a:lstStyle/>
          <a:p>
            <a:pPr lvl="0"/>
            <a:r>
              <a:rPr lang="en-US" sz="2000" dirty="0">
                <a:solidFill>
                  <a:prstClr val="black"/>
                </a:solidFill>
              </a:rPr>
              <a:t>Paul Williams, Office of College &amp; Career Readiness, RIDE</a:t>
            </a:r>
          </a:p>
          <a:p>
            <a:pPr lvl="1"/>
            <a:r>
              <a:rPr lang="en-US" sz="1700" dirty="0">
                <a:solidFill>
                  <a:prstClr val="black"/>
                </a:solidFill>
                <a:hlinkClick r:id="rId3"/>
              </a:rPr>
              <a:t>Paul.Williams@ride.ri.gov</a:t>
            </a:r>
            <a:endParaRPr lang="en-US" sz="1700" dirty="0">
              <a:solidFill>
                <a:prstClr val="black"/>
              </a:solidFill>
            </a:endParaRPr>
          </a:p>
          <a:p>
            <a:r>
              <a:rPr lang="en-US" sz="2000" dirty="0">
                <a:solidFill>
                  <a:prstClr val="black"/>
                </a:solidFill>
              </a:rPr>
              <a:t>Spencer Sherman, Office of College &amp; Career Readiness, RIDE</a:t>
            </a:r>
          </a:p>
          <a:p>
            <a:pPr lvl="1"/>
            <a:r>
              <a:rPr lang="en-US" sz="1600" dirty="0">
                <a:solidFill>
                  <a:prstClr val="black"/>
                </a:solidFill>
                <a:hlinkClick r:id="rId4"/>
              </a:rPr>
              <a:t>Spencer.Sherman@ride.ri.gov</a:t>
            </a:r>
            <a:endParaRPr lang="en-US" sz="1600" dirty="0">
              <a:solidFill>
                <a:prstClr val="black"/>
              </a:solidFill>
            </a:endParaRPr>
          </a:p>
          <a:p>
            <a:r>
              <a:rPr lang="en-US" sz="2000" dirty="0">
                <a:solidFill>
                  <a:prstClr val="black"/>
                </a:solidFill>
              </a:rPr>
              <a:t>Lynne Bedard, PrepareRI Ambassador &amp; Career Coordinator, </a:t>
            </a:r>
            <a:r>
              <a:rPr lang="en-US" sz="2000" dirty="0" err="1">
                <a:solidFill>
                  <a:prstClr val="black"/>
                </a:solidFill>
              </a:rPr>
              <a:t>Ponaganset</a:t>
            </a:r>
            <a:r>
              <a:rPr lang="en-US" sz="2000" dirty="0">
                <a:solidFill>
                  <a:prstClr val="black"/>
                </a:solidFill>
              </a:rPr>
              <a:t> High School</a:t>
            </a:r>
          </a:p>
          <a:p>
            <a:pPr lvl="1"/>
            <a:r>
              <a:rPr lang="en-US" sz="1600" dirty="0">
                <a:solidFill>
                  <a:prstClr val="black"/>
                </a:solidFill>
                <a:hlinkClick r:id="rId5"/>
              </a:rPr>
              <a:t>lbedard@fgschools.com</a:t>
            </a:r>
            <a:r>
              <a:rPr lang="en-US" sz="1600" dirty="0">
                <a:solidFill>
                  <a:prstClr val="black"/>
                </a:solidFill>
              </a:rPr>
              <a: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123" y="6180892"/>
            <a:ext cx="1915767" cy="588483"/>
          </a:xfrm>
          <a:prstGeom prst="rect">
            <a:avLst/>
          </a:prstGeom>
        </p:spPr>
      </p:pic>
    </p:spTree>
    <p:extLst>
      <p:ext uri="{BB962C8B-B14F-4D97-AF65-F5344CB8AC3E}">
        <p14:creationId xmlns:p14="http://schemas.microsoft.com/office/powerpoint/2010/main" val="104819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ubtitle 2"/>
          <p:cNvSpPr>
            <a:spLocks noGrp="1"/>
          </p:cNvSpPr>
          <p:nvPr>
            <p:ph type="subTitle" idx="1"/>
          </p:nvPr>
        </p:nvSpPr>
        <p:spPr>
          <a:xfrm>
            <a:off x="4182568" y="3482614"/>
            <a:ext cx="5487824" cy="1483532"/>
          </a:xfrm>
        </p:spPr>
        <p:txBody>
          <a:bodyPr>
            <a:normAutofit/>
          </a:bodyPr>
          <a:lstStyle/>
          <a:p>
            <a:pPr algn="ctr"/>
            <a:r>
              <a:rPr lang="en-US" sz="3600" dirty="0">
                <a:latin typeface="Century Gothic" panose="020B0502020202020204" pitchFamily="34" charset="0"/>
              </a:rPr>
              <a:t>If you have the </a:t>
            </a:r>
            <a:r>
              <a:rPr lang="en-US" sz="3600" b="1" dirty="0">
                <a:solidFill>
                  <a:srgbClr val="36B3A8"/>
                </a:solidFill>
                <a:latin typeface="Century Gothic" panose="020B0502020202020204" pitchFamily="34" charset="0"/>
              </a:rPr>
              <a:t>passion</a:t>
            </a:r>
            <a:r>
              <a:rPr lang="en-US" sz="3600" dirty="0">
                <a:latin typeface="Century Gothic" panose="020B0502020202020204" pitchFamily="34" charset="0"/>
              </a:rPr>
              <a:t>, </a:t>
            </a:r>
          </a:p>
          <a:p>
            <a:pPr algn="ctr">
              <a:spcBef>
                <a:spcPts val="0"/>
              </a:spcBef>
            </a:pPr>
            <a:r>
              <a:rPr lang="en-US" sz="3600" dirty="0">
                <a:latin typeface="Century Gothic" panose="020B0502020202020204" pitchFamily="34" charset="0"/>
              </a:rPr>
              <a:t>we have a </a:t>
            </a:r>
            <a:r>
              <a:rPr lang="en-US" sz="3600" b="1" dirty="0">
                <a:solidFill>
                  <a:srgbClr val="36B3A8"/>
                </a:solidFill>
                <a:latin typeface="Century Gothic" panose="020B0502020202020204" pitchFamily="34" charset="0"/>
              </a:rPr>
              <a:t>pathway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68" y="1541452"/>
            <a:ext cx="5670154" cy="170104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40254"/>
            <a:ext cx="3089374" cy="173736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77613"/>
            <a:ext cx="3086100" cy="2057400"/>
          </a:xfrm>
          <a:prstGeom prst="rect">
            <a:avLst/>
          </a:prstGeom>
        </p:spPr>
      </p:pic>
      <p:sp>
        <p:nvSpPr>
          <p:cNvPr id="11" name="Subtitle 2"/>
          <p:cNvSpPr txBox="1">
            <a:spLocks/>
          </p:cNvSpPr>
          <p:nvPr/>
        </p:nvSpPr>
        <p:spPr>
          <a:xfrm>
            <a:off x="3529231" y="6116234"/>
            <a:ext cx="6794497" cy="148353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5B9BD5"/>
              </a:buClr>
              <a:buSzPct val="80000"/>
              <a:buFont typeface="Wingdings 3" charset="2"/>
              <a:buNone/>
              <a:tabLst/>
              <a:defRPr/>
            </a:pPr>
            <a:r>
              <a:rPr kumimoji="0" lang="en-US" sz="2400" b="0" i="1" u="none" strike="noStrike" kern="1200" cap="none" spc="0" normalizeH="0" baseline="0" noProof="0" dirty="0">
                <a:ln>
                  <a:noFill/>
                </a:ln>
                <a:solidFill>
                  <a:srgbClr val="80AFDE"/>
                </a:solidFill>
                <a:effectLst/>
                <a:uLnTx/>
                <a:uFillTx/>
                <a:latin typeface="Century Gothic" panose="020B0502020202020204" pitchFamily="34" charset="0"/>
                <a:ea typeface="+mn-ea"/>
                <a:cs typeface="+mn-cs"/>
              </a:rPr>
              <a:t>www.Prepare-RI.org</a:t>
            </a:r>
            <a:endParaRPr kumimoji="0" lang="en-US" sz="2400" b="1" i="1" u="none" strike="noStrike" kern="1200" cap="none" spc="0" normalizeH="0" baseline="0" noProof="0" dirty="0">
              <a:ln>
                <a:noFill/>
              </a:ln>
              <a:solidFill>
                <a:srgbClr val="80AFDE"/>
              </a:solidFill>
              <a:effectLst/>
              <a:uLnTx/>
              <a:uFillTx/>
              <a:latin typeface="Century Gothic" panose="020B0502020202020204" pitchFamily="34" charset="0"/>
              <a:ea typeface="+mn-ea"/>
              <a:cs typeface="+mn-cs"/>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557189"/>
            <a:ext cx="3082598" cy="173396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242498"/>
            <a:ext cx="3082598" cy="1735115"/>
          </a:xfrm>
          <a:prstGeom prst="rect">
            <a:avLst/>
          </a:prstGeom>
        </p:spPr>
      </p:pic>
    </p:spTree>
    <p:extLst>
      <p:ext uri="{BB962C8B-B14F-4D97-AF65-F5344CB8AC3E}">
        <p14:creationId xmlns:p14="http://schemas.microsoft.com/office/powerpoint/2010/main" val="126360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tle 1"/>
          <p:cNvSpPr>
            <a:spLocks noGrp="1"/>
          </p:cNvSpPr>
          <p:nvPr>
            <p:ph type="title"/>
          </p:nvPr>
        </p:nvSpPr>
        <p:spPr>
          <a:xfrm>
            <a:off x="526473" y="55418"/>
            <a:ext cx="10515600" cy="1325563"/>
          </a:xfrm>
        </p:spPr>
        <p:txBody>
          <a:bodyPr>
            <a:normAutofit/>
          </a:bodyPr>
          <a:lstStyle/>
          <a:p>
            <a:r>
              <a:rPr lang="en-US" sz="5400" b="1" dirty="0">
                <a:solidFill>
                  <a:srgbClr val="80AFDE"/>
                </a:solidFill>
                <a:latin typeface="Century Gothic" panose="020B0502020202020204" pitchFamily="34" charset="0"/>
              </a:rPr>
              <a:t>WHAT</a:t>
            </a:r>
            <a:r>
              <a:rPr lang="en-US" sz="5400" dirty="0">
                <a:latin typeface="Century Gothic" panose="020B0502020202020204" pitchFamily="34" charset="0"/>
              </a:rPr>
              <a:t> is PrepareRI?</a:t>
            </a:r>
          </a:p>
        </p:txBody>
      </p:sp>
      <p:sp>
        <p:nvSpPr>
          <p:cNvPr id="8" name="Content Placeholder 2"/>
          <p:cNvSpPr>
            <a:spLocks noGrp="1"/>
          </p:cNvSpPr>
          <p:nvPr>
            <p:ph idx="1"/>
          </p:nvPr>
        </p:nvSpPr>
        <p:spPr>
          <a:xfrm>
            <a:off x="526473" y="1325563"/>
            <a:ext cx="10827327" cy="4351338"/>
          </a:xfrm>
        </p:spPr>
        <p:txBody>
          <a:bodyPr>
            <a:normAutofit/>
          </a:bodyPr>
          <a:lstStyle/>
          <a:p>
            <a:pPr>
              <a:lnSpc>
                <a:spcPct val="100000"/>
              </a:lnSpc>
            </a:pPr>
            <a:r>
              <a:rPr lang="en-US" sz="2400" dirty="0">
                <a:latin typeface="Century Gothic" panose="020B0502020202020204" pitchFamily="34" charset="0"/>
              </a:rPr>
              <a:t>A statewide strategy to prepare all Rhode Island youth for success in college and career</a:t>
            </a:r>
          </a:p>
          <a:p>
            <a:pPr>
              <a:lnSpc>
                <a:spcPct val="100000"/>
              </a:lnSpc>
            </a:pPr>
            <a:r>
              <a:rPr lang="en-US" sz="2400" dirty="0">
                <a:latin typeface="Century Gothic" panose="020B0502020202020204" pitchFamily="34" charset="0"/>
              </a:rPr>
              <a:t>A strategic partnership between government, private industry leaders, K-12 education, higher education, and non-profits across Rhode Island</a:t>
            </a:r>
          </a:p>
          <a:p>
            <a:pPr>
              <a:lnSpc>
                <a:spcPct val="100000"/>
              </a:lnSpc>
            </a:pPr>
            <a:r>
              <a:rPr lang="en-US" sz="2400" dirty="0">
                <a:latin typeface="Century Gothic" panose="020B0502020202020204" pitchFamily="34" charset="0"/>
              </a:rPr>
              <a:t>An initiative funded, in part, by the New Skills for Youth Grant from JPMorgan Chase and the Council of Chief State School Officers (CCSSO)</a:t>
            </a:r>
          </a:p>
          <a:p>
            <a:pPr marL="0" indent="0">
              <a:lnSpc>
                <a:spcPct val="100000"/>
              </a:lnSpc>
              <a:buNone/>
            </a:pPr>
            <a:endParaRPr lang="en-US" sz="2400" dirty="0">
              <a:latin typeface="Century Gothic" panose="020B0502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362" y="4347292"/>
            <a:ext cx="7786597" cy="202703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10" y="6160750"/>
            <a:ext cx="2091252" cy="627376"/>
          </a:xfrm>
          <a:prstGeom prst="rect">
            <a:avLst/>
          </a:prstGeom>
        </p:spPr>
      </p:pic>
      <p:sp>
        <p:nvSpPr>
          <p:cNvPr id="11" name="Right Arrow 10">
            <a:extLst>
              <a:ext uri="{FF2B5EF4-FFF2-40B4-BE49-F238E27FC236}">
                <a16:creationId xmlns:a16="http://schemas.microsoft.com/office/drawing/2014/main" id="{18A638D4-9FEC-2949-99DB-6428CF9A40A6}"/>
              </a:ext>
            </a:extLst>
          </p:cNvPr>
          <p:cNvSpPr/>
          <p:nvPr/>
        </p:nvSpPr>
        <p:spPr>
          <a:xfrm rot="5400000">
            <a:off x="6601244" y="3660359"/>
            <a:ext cx="820540" cy="116337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33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31190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2597" y="6180774"/>
            <a:ext cx="2091252" cy="627376"/>
          </a:xfrm>
          <a:prstGeom prst="rect">
            <a:avLst/>
          </a:prstGeom>
        </p:spPr>
      </p:pic>
      <p:sp>
        <p:nvSpPr>
          <p:cNvPr id="8" name="Title 1"/>
          <p:cNvSpPr>
            <a:spLocks noGrp="1"/>
          </p:cNvSpPr>
          <p:nvPr>
            <p:ph type="title"/>
          </p:nvPr>
        </p:nvSpPr>
        <p:spPr>
          <a:xfrm>
            <a:off x="1122872" y="0"/>
            <a:ext cx="10515600" cy="1325563"/>
          </a:xfrm>
        </p:spPr>
        <p:txBody>
          <a:bodyPr>
            <a:normAutofit/>
          </a:bodyPr>
          <a:lstStyle/>
          <a:p>
            <a:r>
              <a:rPr lang="en-US" sz="5400" b="1" dirty="0">
                <a:solidFill>
                  <a:srgbClr val="36B3A8"/>
                </a:solidFill>
                <a:latin typeface="Century Gothic" panose="020B0502020202020204" pitchFamily="34" charset="0"/>
              </a:rPr>
              <a:t>WHY</a:t>
            </a:r>
            <a:r>
              <a:rPr lang="en-US" sz="5400" dirty="0">
                <a:latin typeface="Century Gothic" panose="020B0502020202020204" pitchFamily="34" charset="0"/>
              </a:rPr>
              <a:t> do we need PrepareRI?</a:t>
            </a:r>
          </a:p>
        </p:txBody>
      </p:sp>
      <p:sp>
        <p:nvSpPr>
          <p:cNvPr id="9" name="Content Placeholder 2"/>
          <p:cNvSpPr>
            <a:spLocks noGrp="1"/>
          </p:cNvSpPr>
          <p:nvPr>
            <p:ph idx="1"/>
          </p:nvPr>
        </p:nvSpPr>
        <p:spPr>
          <a:xfrm>
            <a:off x="1122872" y="1325563"/>
            <a:ext cx="10515600" cy="4351338"/>
          </a:xfrm>
          <a:ln>
            <a:noFill/>
          </a:ln>
        </p:spPr>
        <p:txBody>
          <a:bodyPr>
            <a:normAutofit/>
          </a:bodyPr>
          <a:lstStyle/>
          <a:p>
            <a:pPr>
              <a:lnSpc>
                <a:spcPct val="100000"/>
              </a:lnSpc>
            </a:pPr>
            <a:r>
              <a:rPr lang="en-US" sz="2400" dirty="0">
                <a:latin typeface="Century Gothic" panose="020B0502020202020204" pitchFamily="34" charset="0"/>
              </a:rPr>
              <a:t>By 2020, 70% of jobs in Rhode Island will require some postsecondary education, but currently, less than 45% of Rhode Islanders have that experience</a:t>
            </a:r>
          </a:p>
          <a:p>
            <a:pPr>
              <a:lnSpc>
                <a:spcPct val="100000"/>
              </a:lnSpc>
            </a:pPr>
            <a:r>
              <a:rPr lang="en-US" sz="2400" dirty="0">
                <a:latin typeface="Century Gothic" panose="020B0502020202020204" pitchFamily="34" charset="0"/>
              </a:rPr>
              <a:t>For </a:t>
            </a:r>
            <a:r>
              <a:rPr lang="en-US" sz="2400" b="1" dirty="0">
                <a:latin typeface="Century Gothic" panose="020B0502020202020204" pitchFamily="34" charset="0"/>
              </a:rPr>
              <a:t>students</a:t>
            </a:r>
            <a:r>
              <a:rPr lang="en-US" sz="2400" dirty="0">
                <a:latin typeface="Century Gothic" panose="020B0502020202020204" pitchFamily="34" charset="0"/>
              </a:rPr>
              <a:t>, PrepareRI aims to close the gap between what they learn in school and what they need for high-demand jobs</a:t>
            </a:r>
          </a:p>
          <a:p>
            <a:pPr>
              <a:lnSpc>
                <a:spcPct val="100000"/>
              </a:lnSpc>
            </a:pPr>
            <a:r>
              <a:rPr lang="en-US" sz="2400" dirty="0">
                <a:latin typeface="Century Gothic" panose="020B0502020202020204" pitchFamily="34" charset="0"/>
              </a:rPr>
              <a:t>For </a:t>
            </a:r>
            <a:r>
              <a:rPr lang="en-US" sz="2400" b="1" dirty="0">
                <a:latin typeface="Century Gothic" panose="020B0502020202020204" pitchFamily="34" charset="0"/>
              </a:rPr>
              <a:t>businesses</a:t>
            </a:r>
            <a:r>
              <a:rPr lang="en-US" sz="2400" dirty="0">
                <a:latin typeface="Century Gothic" panose="020B0502020202020204" pitchFamily="34" charset="0"/>
              </a:rPr>
              <a:t>, PrepareRI ensures that employers have the workforce they need to thrive in the economy of tomorrow</a:t>
            </a:r>
          </a:p>
          <a:p>
            <a:pPr marL="0" indent="0">
              <a:lnSpc>
                <a:spcPct val="100000"/>
              </a:lnSpc>
              <a:buNone/>
            </a:pPr>
            <a:endParaRPr lang="en-US" sz="2400" dirty="0">
              <a:latin typeface="Century Gothic" panose="020B0502020202020204" pitchFamily="34" charset="0"/>
            </a:endParaRPr>
          </a:p>
        </p:txBody>
      </p:sp>
    </p:spTree>
    <p:extLst>
      <p:ext uri="{BB962C8B-B14F-4D97-AF65-F5344CB8AC3E}">
        <p14:creationId xmlns:p14="http://schemas.microsoft.com/office/powerpoint/2010/main" val="251543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10" y="6160750"/>
            <a:ext cx="2091252" cy="627376"/>
          </a:xfrm>
          <a:prstGeom prst="rect">
            <a:avLst/>
          </a:prstGeom>
        </p:spPr>
      </p:pic>
      <p:sp>
        <p:nvSpPr>
          <p:cNvPr id="11" name="Title 1"/>
          <p:cNvSpPr>
            <a:spLocks noGrp="1"/>
          </p:cNvSpPr>
          <p:nvPr>
            <p:ph type="title"/>
          </p:nvPr>
        </p:nvSpPr>
        <p:spPr>
          <a:xfrm>
            <a:off x="838200" y="0"/>
            <a:ext cx="10515600" cy="1325563"/>
          </a:xfrm>
        </p:spPr>
        <p:txBody>
          <a:bodyPr>
            <a:normAutofit/>
          </a:bodyPr>
          <a:lstStyle/>
          <a:p>
            <a:r>
              <a:rPr lang="en-US" sz="5400" b="1" dirty="0">
                <a:solidFill>
                  <a:srgbClr val="80AFDE"/>
                </a:solidFill>
                <a:latin typeface="Century Gothic" panose="020B0502020202020204" pitchFamily="34" charset="0"/>
              </a:rPr>
              <a:t>WHO</a:t>
            </a:r>
            <a:r>
              <a:rPr lang="en-US" sz="5400" dirty="0">
                <a:latin typeface="Century Gothic" panose="020B0502020202020204" pitchFamily="34" charset="0"/>
              </a:rPr>
              <a:t> is a part of PrepareRI?</a:t>
            </a:r>
          </a:p>
        </p:txBody>
      </p:sp>
      <p:sp>
        <p:nvSpPr>
          <p:cNvPr id="12" name="Content Placeholder 2"/>
          <p:cNvSpPr>
            <a:spLocks noGrp="1"/>
          </p:cNvSpPr>
          <p:nvPr>
            <p:ph idx="1"/>
          </p:nvPr>
        </p:nvSpPr>
        <p:spPr>
          <a:xfrm>
            <a:off x="838200" y="1412602"/>
            <a:ext cx="10515600" cy="4351338"/>
          </a:xfrm>
        </p:spPr>
        <p:txBody>
          <a:bodyPr>
            <a:normAutofit/>
          </a:bodyPr>
          <a:lstStyle/>
          <a:p>
            <a:pPr>
              <a:lnSpc>
                <a:spcPct val="100000"/>
              </a:lnSpc>
            </a:pPr>
            <a:r>
              <a:rPr lang="en-US" sz="2400" dirty="0">
                <a:latin typeface="Century Gothic" panose="020B0502020202020204" pitchFamily="34" charset="0"/>
              </a:rPr>
              <a:t>PrepareRI is run by an inter-agency task force that includes:</a:t>
            </a:r>
          </a:p>
          <a:p>
            <a:pPr lvl="1">
              <a:lnSpc>
                <a:spcPct val="100000"/>
              </a:lnSpc>
            </a:pPr>
            <a:r>
              <a:rPr lang="en-US" sz="1800" dirty="0">
                <a:latin typeface="Century Gothic" panose="020B0502020202020204" pitchFamily="34" charset="0"/>
              </a:rPr>
              <a:t>Rhode Island Governor’s Office</a:t>
            </a:r>
          </a:p>
          <a:p>
            <a:pPr lvl="1">
              <a:lnSpc>
                <a:spcPct val="100000"/>
              </a:lnSpc>
            </a:pPr>
            <a:r>
              <a:rPr lang="en-US" sz="1800" dirty="0">
                <a:latin typeface="Century Gothic" panose="020B0502020202020204" pitchFamily="34" charset="0"/>
              </a:rPr>
              <a:t>Rhode Island Department of Education (RIDE)</a:t>
            </a:r>
          </a:p>
          <a:p>
            <a:pPr lvl="1">
              <a:lnSpc>
                <a:spcPct val="100000"/>
              </a:lnSpc>
            </a:pPr>
            <a:r>
              <a:rPr lang="en-US" sz="1800" dirty="0">
                <a:latin typeface="Century Gothic" panose="020B0502020202020204" pitchFamily="34" charset="0"/>
              </a:rPr>
              <a:t>Governor’s Workforce Board (GWB)</a:t>
            </a:r>
          </a:p>
          <a:p>
            <a:pPr lvl="1">
              <a:lnSpc>
                <a:spcPct val="100000"/>
              </a:lnSpc>
            </a:pPr>
            <a:r>
              <a:rPr lang="en-US" sz="1800" dirty="0">
                <a:latin typeface="Century Gothic" panose="020B0502020202020204" pitchFamily="34" charset="0"/>
              </a:rPr>
              <a:t>Rhode Island Commerce Corporation (Commerce)</a:t>
            </a:r>
          </a:p>
          <a:p>
            <a:pPr lvl="1">
              <a:lnSpc>
                <a:spcPct val="100000"/>
              </a:lnSpc>
            </a:pPr>
            <a:r>
              <a:rPr lang="en-US" sz="1800" dirty="0">
                <a:latin typeface="Century Gothic" panose="020B0502020202020204" pitchFamily="34" charset="0"/>
              </a:rPr>
              <a:t>Office of the Postsecondary Commissioner (OPC)</a:t>
            </a:r>
            <a:br>
              <a:rPr lang="en-US" sz="1800" dirty="0">
                <a:latin typeface="Century Gothic" panose="020B0502020202020204" pitchFamily="34" charset="0"/>
              </a:rPr>
            </a:br>
            <a:endParaRPr lang="en-US" sz="1800" dirty="0">
              <a:latin typeface="Century Gothic" panose="020B0502020202020204" pitchFamily="34" charset="0"/>
            </a:endParaRPr>
          </a:p>
          <a:p>
            <a:pPr>
              <a:lnSpc>
                <a:spcPct val="100000"/>
              </a:lnSpc>
            </a:pPr>
            <a:r>
              <a:rPr lang="en-US" sz="2400" dirty="0">
                <a:latin typeface="Century Gothic" panose="020B0502020202020204" pitchFamily="34" charset="0"/>
              </a:rPr>
              <a:t>This task force partners with Rhode Island employers and communities so that we can leverage our collective strength to achieve our ambitious goals</a:t>
            </a:r>
          </a:p>
          <a:p>
            <a:pPr marL="0" indent="0">
              <a:lnSpc>
                <a:spcPct val="100000"/>
              </a:lnSpc>
              <a:buNone/>
            </a:pPr>
            <a:endParaRPr lang="en-US" sz="2400" dirty="0">
              <a:latin typeface="Century Gothic" panose="020B0502020202020204" pitchFamily="34" charset="0"/>
            </a:endParaRPr>
          </a:p>
        </p:txBody>
      </p:sp>
    </p:spTree>
    <p:extLst>
      <p:ext uri="{BB962C8B-B14F-4D97-AF65-F5344CB8AC3E}">
        <p14:creationId xmlns:p14="http://schemas.microsoft.com/office/powerpoint/2010/main" val="251420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10" y="6160750"/>
            <a:ext cx="2091252" cy="627376"/>
          </a:xfrm>
          <a:prstGeom prst="rect">
            <a:avLst/>
          </a:prstGeom>
        </p:spPr>
      </p:pic>
      <p:sp>
        <p:nvSpPr>
          <p:cNvPr id="5" name="Title 1"/>
          <p:cNvSpPr>
            <a:spLocks noGrp="1"/>
          </p:cNvSpPr>
          <p:nvPr>
            <p:ph type="title"/>
          </p:nvPr>
        </p:nvSpPr>
        <p:spPr>
          <a:xfrm>
            <a:off x="347123" y="0"/>
            <a:ext cx="11006677" cy="1325563"/>
          </a:xfrm>
        </p:spPr>
        <p:txBody>
          <a:bodyPr>
            <a:normAutofit/>
          </a:bodyPr>
          <a:lstStyle/>
          <a:p>
            <a:r>
              <a:rPr lang="en-US" sz="5400" b="1" dirty="0">
                <a:latin typeface="Century Gothic" panose="020B0502020202020204" pitchFamily="34" charset="0"/>
              </a:rPr>
              <a:t>Our Goals for 2020</a:t>
            </a:r>
          </a:p>
        </p:txBody>
      </p:sp>
      <p:graphicFrame>
        <p:nvGraphicFramePr>
          <p:cNvPr id="7" name="Table 6"/>
          <p:cNvGraphicFramePr>
            <a:graphicFrameLocks noGrp="1"/>
          </p:cNvGraphicFramePr>
          <p:nvPr>
            <p:extLst>
              <p:ext uri="{D42A27DB-BD31-4B8C-83A1-F6EECF244321}">
                <p14:modId xmlns:p14="http://schemas.microsoft.com/office/powerpoint/2010/main" val="2892553936"/>
              </p:ext>
            </p:extLst>
          </p:nvPr>
        </p:nvGraphicFramePr>
        <p:xfrm>
          <a:off x="1092346" y="1189250"/>
          <a:ext cx="10261454" cy="4609914"/>
        </p:xfrm>
        <a:graphic>
          <a:graphicData uri="http://schemas.openxmlformats.org/drawingml/2006/table">
            <a:tbl>
              <a:tblPr firstRow="1" firstCol="1" bandRow="1">
                <a:tableStyleId>{B301B821-A1FF-4177-AEE7-76D212191A09}</a:tableStyleId>
              </a:tblPr>
              <a:tblGrid>
                <a:gridCol w="2891789">
                  <a:extLst>
                    <a:ext uri="{9D8B030D-6E8A-4147-A177-3AD203B41FA5}">
                      <a16:colId xmlns:a16="http://schemas.microsoft.com/office/drawing/2014/main" val="1936676125"/>
                    </a:ext>
                  </a:extLst>
                </a:gridCol>
                <a:gridCol w="7369665">
                  <a:extLst>
                    <a:ext uri="{9D8B030D-6E8A-4147-A177-3AD203B41FA5}">
                      <a16:colId xmlns:a16="http://schemas.microsoft.com/office/drawing/2014/main" val="1261926201"/>
                    </a:ext>
                  </a:extLst>
                </a:gridCol>
              </a:tblGrid>
              <a:tr h="0">
                <a:tc>
                  <a:txBody>
                    <a:bodyPr/>
                    <a:lstStyle/>
                    <a:p>
                      <a:pPr marL="0" marR="0">
                        <a:lnSpc>
                          <a:spcPct val="115000"/>
                        </a:lnSpc>
                        <a:spcBef>
                          <a:spcPts val="0"/>
                        </a:spcBef>
                        <a:spcAft>
                          <a:spcPts val="0"/>
                        </a:spcAft>
                      </a:pPr>
                      <a:r>
                        <a:rPr lang="en-US" sz="1700" u="sng" baseline="0" dirty="0">
                          <a:effectLst/>
                          <a:latin typeface="+mn-lt"/>
                          <a:ea typeface="+mn-ea"/>
                          <a:cs typeface="+mn-cs"/>
                        </a:rPr>
                        <a:t>Priority</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700" u="sng" dirty="0">
                          <a:effectLst/>
                        </a:rPr>
                        <a:t>Goals for 2020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0549566"/>
                  </a:ext>
                </a:extLst>
              </a:tr>
              <a:tr h="0">
                <a:tc>
                  <a:txBody>
                    <a:bodyPr/>
                    <a:lstStyle/>
                    <a:p>
                      <a:pPr marL="0" marR="0" lvl="0" indent="0">
                        <a:lnSpc>
                          <a:spcPct val="115000"/>
                        </a:lnSpc>
                        <a:spcBef>
                          <a:spcPts val="0"/>
                        </a:spcBef>
                        <a:spcAft>
                          <a:spcPts val="0"/>
                        </a:spcAft>
                        <a:buFont typeface="+mj-lt"/>
                        <a:buNone/>
                      </a:pPr>
                      <a:r>
                        <a:rPr lang="en-US" sz="1700" dirty="0">
                          <a:effectLst/>
                        </a:rPr>
                        <a:t>Employer engagement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700" dirty="0">
                          <a:effectLst/>
                        </a:rPr>
                        <a:t>All career pathway programs will be aligned to Rhode Island’s high-demand career fields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3979278"/>
                  </a:ext>
                </a:extLst>
              </a:tr>
              <a:tr h="0">
                <a:tc>
                  <a:txBody>
                    <a:bodyPr/>
                    <a:lstStyle/>
                    <a:p>
                      <a:pPr marL="0" marR="0" lvl="0" indent="0">
                        <a:lnSpc>
                          <a:spcPct val="115000"/>
                        </a:lnSpc>
                        <a:spcBef>
                          <a:spcPts val="0"/>
                        </a:spcBef>
                        <a:spcAft>
                          <a:spcPts val="0"/>
                        </a:spcAft>
                        <a:buFont typeface="+mj-lt"/>
                        <a:buNone/>
                      </a:pPr>
                      <a:r>
                        <a:rPr lang="en-US" sz="1700" dirty="0">
                          <a:effectLst/>
                        </a:rPr>
                        <a:t>Diploma Plus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700" dirty="0">
                          <a:effectLst/>
                        </a:rPr>
                        <a:t>Over half of high school students will graduate with college credit or an industry credential</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1623655"/>
                  </a:ext>
                </a:extLst>
              </a:tr>
              <a:tr h="0">
                <a:tc>
                  <a:txBody>
                    <a:bodyPr/>
                    <a:lstStyle/>
                    <a:p>
                      <a:pPr marL="0" marR="0" lvl="0" indent="0">
                        <a:lnSpc>
                          <a:spcPct val="115000"/>
                        </a:lnSpc>
                        <a:spcBef>
                          <a:spcPts val="0"/>
                        </a:spcBef>
                        <a:spcAft>
                          <a:spcPts val="0"/>
                        </a:spcAft>
                        <a:buFont typeface="+mj-lt"/>
                        <a:buNone/>
                      </a:pPr>
                      <a:r>
                        <a:rPr lang="en-US" sz="1700">
                          <a:effectLst/>
                        </a:rPr>
                        <a:t>Work-based learning</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700" dirty="0">
                          <a:effectLst/>
                        </a:rPr>
                        <a:t>All high school students will have access to work-based learning at their school</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7361960"/>
                  </a:ext>
                </a:extLst>
              </a:tr>
              <a:tr h="0">
                <a:tc>
                  <a:txBody>
                    <a:bodyPr/>
                    <a:lstStyle/>
                    <a:p>
                      <a:pPr marL="0" marR="0" lvl="0" indent="0">
                        <a:lnSpc>
                          <a:spcPct val="115000"/>
                        </a:lnSpc>
                        <a:spcBef>
                          <a:spcPts val="0"/>
                        </a:spcBef>
                        <a:spcAft>
                          <a:spcPts val="0"/>
                        </a:spcAft>
                        <a:buFont typeface="+mj-lt"/>
                        <a:buNone/>
                      </a:pPr>
                      <a:r>
                        <a:rPr lang="en-US" sz="1700" dirty="0">
                          <a:effectLst/>
                        </a:rPr>
                        <a:t>Career &amp; Technical Education (CTE)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700" dirty="0">
                          <a:effectLst/>
                        </a:rPr>
                        <a:t>Half of high school students will participate in a CTE program</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0145436"/>
                  </a:ext>
                </a:extLst>
              </a:tr>
              <a:tr h="0">
                <a:tc>
                  <a:txBody>
                    <a:bodyPr/>
                    <a:lstStyle/>
                    <a:p>
                      <a:pPr marL="0" marR="0" lvl="0" indent="0">
                        <a:lnSpc>
                          <a:spcPct val="115000"/>
                        </a:lnSpc>
                        <a:spcBef>
                          <a:spcPts val="0"/>
                        </a:spcBef>
                        <a:spcAft>
                          <a:spcPts val="0"/>
                        </a:spcAft>
                        <a:buFont typeface="+mj-lt"/>
                        <a:buNone/>
                      </a:pPr>
                      <a:r>
                        <a:rPr lang="en-US" sz="1700">
                          <a:effectLst/>
                        </a:rPr>
                        <a:t>Counseling and career exploration</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700">
                          <a:effectLst/>
                        </a:rPr>
                        <a:t>All students in grades 6-12 will have individual learning plans (ILPs), informed by students’ experiences in career exploration programming</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8184799"/>
                  </a:ext>
                </a:extLst>
              </a:tr>
              <a:tr h="0">
                <a:tc>
                  <a:txBody>
                    <a:bodyPr/>
                    <a:lstStyle/>
                    <a:p>
                      <a:pPr marL="0" marR="0" lvl="0" indent="0">
                        <a:lnSpc>
                          <a:spcPct val="115000"/>
                        </a:lnSpc>
                        <a:spcBef>
                          <a:spcPts val="0"/>
                        </a:spcBef>
                        <a:spcAft>
                          <a:spcPts val="0"/>
                        </a:spcAft>
                        <a:buFont typeface="+mj-lt"/>
                        <a:buNone/>
                      </a:pPr>
                      <a:r>
                        <a:rPr lang="en-US" sz="1700">
                          <a:effectLst/>
                        </a:rPr>
                        <a:t>Outcome-focused accountability</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700">
                          <a:effectLst/>
                        </a:rPr>
                        <a:t>Agencies will use data on students’ college and career outcomes to evaluate schools and programs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7592026"/>
                  </a:ext>
                </a:extLst>
              </a:tr>
              <a:tr h="0">
                <a:tc>
                  <a:txBody>
                    <a:bodyPr/>
                    <a:lstStyle/>
                    <a:p>
                      <a:pPr marL="0" marR="0" lvl="0" indent="0">
                        <a:lnSpc>
                          <a:spcPct val="115000"/>
                        </a:lnSpc>
                        <a:spcBef>
                          <a:spcPts val="0"/>
                        </a:spcBef>
                        <a:spcAft>
                          <a:spcPts val="0"/>
                        </a:spcAft>
                        <a:buFont typeface="+mj-lt"/>
                        <a:buNone/>
                      </a:pPr>
                      <a:r>
                        <a:rPr lang="en-US" sz="1700" dirty="0">
                          <a:effectLst/>
                        </a:rPr>
                        <a:t>Aligned funding</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700" dirty="0">
                          <a:effectLst/>
                        </a:rPr>
                        <a:t>Align funding streams around a common strategy for building career pathway programs for all students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3251021"/>
                  </a:ext>
                </a:extLst>
              </a:tr>
              <a:tr h="0">
                <a:tc>
                  <a:txBody>
                    <a:bodyPr/>
                    <a:lstStyle/>
                    <a:p>
                      <a:pPr marL="0" marR="0" lvl="0" indent="0">
                        <a:lnSpc>
                          <a:spcPct val="115000"/>
                        </a:lnSpc>
                        <a:spcBef>
                          <a:spcPts val="0"/>
                        </a:spcBef>
                        <a:spcAft>
                          <a:spcPts val="0"/>
                        </a:spcAft>
                        <a:buFont typeface="+mj-lt"/>
                        <a:buNone/>
                      </a:pPr>
                      <a:r>
                        <a:rPr lang="en-US" sz="1700" dirty="0">
                          <a:effectLst/>
                        </a:rPr>
                        <a:t>Outreach and professional learning</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700" dirty="0">
                          <a:effectLst/>
                        </a:rPr>
                        <a:t>All schools in the state will participate in PrepareRI professional learning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3716029"/>
                  </a:ext>
                </a:extLst>
              </a:tr>
            </a:tbl>
          </a:graphicData>
        </a:graphic>
      </p:graphicFrame>
      <p:sp>
        <p:nvSpPr>
          <p:cNvPr id="2" name="Right Arrow 1">
            <a:extLst>
              <a:ext uri="{FF2B5EF4-FFF2-40B4-BE49-F238E27FC236}">
                <a16:creationId xmlns:a16="http://schemas.microsoft.com/office/drawing/2014/main" id="{695E306E-26A2-0C4D-BF37-B5A6B415FC73}"/>
              </a:ext>
            </a:extLst>
          </p:cNvPr>
          <p:cNvSpPr/>
          <p:nvPr/>
        </p:nvSpPr>
        <p:spPr>
          <a:xfrm>
            <a:off x="0" y="2365828"/>
            <a:ext cx="1122053" cy="914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18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10" y="6160750"/>
            <a:ext cx="2091252" cy="627376"/>
          </a:xfrm>
          <a:prstGeom prst="rect">
            <a:avLst/>
          </a:prstGeom>
        </p:spPr>
      </p:pic>
      <p:sp>
        <p:nvSpPr>
          <p:cNvPr id="11" name="Title 1"/>
          <p:cNvSpPr>
            <a:spLocks noGrp="1"/>
          </p:cNvSpPr>
          <p:nvPr>
            <p:ph type="title"/>
          </p:nvPr>
        </p:nvSpPr>
        <p:spPr>
          <a:xfrm>
            <a:off x="422694" y="8626"/>
            <a:ext cx="10515600" cy="1325563"/>
          </a:xfrm>
        </p:spPr>
        <p:txBody>
          <a:bodyPr>
            <a:normAutofit/>
          </a:bodyPr>
          <a:lstStyle/>
          <a:p>
            <a:r>
              <a:rPr lang="en-US" sz="5400" b="1" dirty="0">
                <a:latin typeface="Century Gothic" panose="020B0502020202020204" pitchFamily="34" charset="0"/>
              </a:rPr>
              <a:t>Key Program Components</a:t>
            </a:r>
          </a:p>
        </p:txBody>
      </p:sp>
      <p:sp>
        <p:nvSpPr>
          <p:cNvPr id="12" name="Content Placeholder 2"/>
          <p:cNvSpPr>
            <a:spLocks noGrp="1"/>
          </p:cNvSpPr>
          <p:nvPr>
            <p:ph idx="1"/>
          </p:nvPr>
        </p:nvSpPr>
        <p:spPr>
          <a:xfrm>
            <a:off x="422694" y="1325563"/>
            <a:ext cx="10931106" cy="4351338"/>
          </a:xfrm>
          <a:ln>
            <a:noFill/>
          </a:ln>
        </p:spPr>
        <p:txBody>
          <a:bodyPr numCol="2">
            <a:noAutofit/>
          </a:bodyPr>
          <a:lstStyle/>
          <a:p>
            <a:pPr>
              <a:lnSpc>
                <a:spcPct val="100000"/>
              </a:lnSpc>
            </a:pPr>
            <a:r>
              <a:rPr lang="en-US" sz="1800" b="1" dirty="0">
                <a:latin typeface="Century Gothic" panose="020B0502020202020204" pitchFamily="34" charset="0"/>
              </a:rPr>
              <a:t>Advanced Course Network </a:t>
            </a:r>
            <a:r>
              <a:rPr lang="en-US" sz="1800" dirty="0">
                <a:latin typeface="Century Gothic" panose="020B0502020202020204" pitchFamily="34" charset="0"/>
              </a:rPr>
              <a:t>(ACN): Catalogue of challenging, college-level courses offered by postsecondary institutions, school districts, and community partners. </a:t>
            </a:r>
          </a:p>
          <a:p>
            <a:pPr>
              <a:lnSpc>
                <a:spcPct val="100000"/>
              </a:lnSpc>
            </a:pPr>
            <a:r>
              <a:rPr lang="en-US" sz="1800" b="1" dirty="0">
                <a:latin typeface="Century Gothic" panose="020B0502020202020204" pitchFamily="34" charset="0"/>
              </a:rPr>
              <a:t>Career and Technical Education </a:t>
            </a:r>
            <a:r>
              <a:rPr lang="en-US" sz="1800" dirty="0">
                <a:latin typeface="Century Gothic" panose="020B0502020202020204" pitchFamily="34" charset="0"/>
              </a:rPr>
              <a:t>(CTE): Career education offerings available at CTE centers and comprehensive high schools. In Rhode Island, there is open enrollment for CTE programming.</a:t>
            </a:r>
          </a:p>
          <a:p>
            <a:pPr>
              <a:lnSpc>
                <a:spcPct val="100000"/>
              </a:lnSpc>
            </a:pPr>
            <a:r>
              <a:rPr lang="en-US" sz="1800" b="1" dirty="0">
                <a:latin typeface="Century Gothic" panose="020B0502020202020204" pitchFamily="34" charset="0"/>
              </a:rPr>
              <a:t>Computer Science for Rhode Island </a:t>
            </a:r>
            <a:r>
              <a:rPr lang="en-US" sz="1800" dirty="0">
                <a:latin typeface="Century Gothic" panose="020B0502020202020204" pitchFamily="34" charset="0"/>
              </a:rPr>
              <a:t>(CS4RI): Coalition-based and mixed delivery model approach to expanding computer science into every public school in the state.</a:t>
            </a:r>
          </a:p>
          <a:p>
            <a:pPr>
              <a:lnSpc>
                <a:spcPct val="100000"/>
              </a:lnSpc>
            </a:pPr>
            <a:r>
              <a:rPr lang="en-US" sz="1800" b="1" dirty="0">
                <a:latin typeface="Century Gothic" panose="020B0502020202020204" pitchFamily="34" charset="0"/>
              </a:rPr>
              <a:t>Dual Enrollment</a:t>
            </a:r>
            <a:r>
              <a:rPr lang="en-US" sz="1800" dirty="0">
                <a:latin typeface="Century Gothic" panose="020B0502020202020204" pitchFamily="34" charset="0"/>
              </a:rPr>
              <a:t>: College courses offered on-site at CCRI, URI, and RIC.</a:t>
            </a:r>
            <a:br>
              <a:rPr lang="en-US" sz="1800" dirty="0">
                <a:latin typeface="Century Gothic" panose="020B0502020202020204" pitchFamily="34" charset="0"/>
              </a:rPr>
            </a:br>
            <a:br>
              <a:rPr lang="en-US" sz="1800" dirty="0">
                <a:latin typeface="Century Gothic" panose="020B0502020202020204" pitchFamily="34" charset="0"/>
              </a:rPr>
            </a:br>
            <a:br>
              <a:rPr lang="en-US" sz="1800" dirty="0">
                <a:latin typeface="Century Gothic" panose="020B0502020202020204" pitchFamily="34" charset="0"/>
              </a:rPr>
            </a:br>
            <a:endParaRPr lang="en-US" sz="1800" dirty="0">
              <a:latin typeface="Century Gothic" panose="020B0502020202020204" pitchFamily="34" charset="0"/>
            </a:endParaRPr>
          </a:p>
          <a:p>
            <a:pPr>
              <a:lnSpc>
                <a:spcPct val="100000"/>
              </a:lnSpc>
            </a:pPr>
            <a:r>
              <a:rPr lang="en-US" sz="1800" b="1" dirty="0">
                <a:latin typeface="Century Gothic" panose="020B0502020202020204" pitchFamily="34" charset="0"/>
              </a:rPr>
              <a:t>Concurrent Enrollment</a:t>
            </a:r>
            <a:r>
              <a:rPr lang="en-US" sz="1800" dirty="0">
                <a:latin typeface="Century Gothic" panose="020B0502020202020204" pitchFamily="34" charset="0"/>
              </a:rPr>
              <a:t>: College courses taught at high schools by teachers who have been approved as college adjuncts.</a:t>
            </a:r>
          </a:p>
          <a:p>
            <a:pPr>
              <a:lnSpc>
                <a:spcPct val="100000"/>
              </a:lnSpc>
            </a:pPr>
            <a:r>
              <a:rPr lang="en-US" sz="1800" b="1" dirty="0">
                <a:latin typeface="Century Gothic" panose="020B0502020202020204" pitchFamily="34" charset="0"/>
              </a:rPr>
              <a:t>P-TECH</a:t>
            </a:r>
            <a:r>
              <a:rPr lang="en-US" sz="1800" dirty="0">
                <a:latin typeface="Century Gothic" panose="020B0502020202020204" pitchFamily="34" charset="0"/>
              </a:rPr>
              <a:t>: Allows students to earn their high school diploma, an Associate’s Degree from CCRI, and a first-in-line job opportunity with a business partner.</a:t>
            </a:r>
          </a:p>
          <a:p>
            <a:pPr>
              <a:lnSpc>
                <a:spcPct val="100000"/>
              </a:lnSpc>
            </a:pPr>
            <a:r>
              <a:rPr lang="en-US" sz="1800" b="1" dirty="0">
                <a:latin typeface="Century Gothic" panose="020B0502020202020204" pitchFamily="34" charset="0"/>
              </a:rPr>
              <a:t>PrepareRI Internship Program</a:t>
            </a:r>
            <a:r>
              <a:rPr lang="en-US" sz="1800" dirty="0">
                <a:latin typeface="Century Gothic" panose="020B0502020202020204" pitchFamily="34" charset="0"/>
              </a:rPr>
              <a:t>: Piloted in the summer of 2018, places rising high school seniors into paid summer internships with leading Rhode Island employers</a:t>
            </a:r>
          </a:p>
          <a:p>
            <a:pPr>
              <a:lnSpc>
                <a:spcPct val="100000"/>
              </a:lnSpc>
            </a:pPr>
            <a:r>
              <a:rPr lang="en-US" sz="1800" b="1" dirty="0">
                <a:latin typeface="Century Gothic" panose="020B0502020202020204" pitchFamily="34" charset="0"/>
              </a:rPr>
              <a:t>Real Skills for Youth: </a:t>
            </a:r>
            <a:r>
              <a:rPr lang="en-US" sz="1800" dirty="0">
                <a:latin typeface="Century Gothic" panose="020B0502020202020204" pitchFamily="34" charset="0"/>
              </a:rPr>
              <a:t>Partnerships between industry and education that provide youth with paid summer work experiences and year-round career readiness activities</a:t>
            </a:r>
            <a:endParaRPr lang="en-US" sz="1800" b="1" dirty="0">
              <a:latin typeface="Century Gothic" panose="020B0502020202020204" pitchFamily="34" charset="0"/>
            </a:endParaRPr>
          </a:p>
          <a:p>
            <a:pPr>
              <a:lnSpc>
                <a:spcPct val="100000"/>
              </a:lnSpc>
            </a:pPr>
            <a:endParaRPr lang="en-US" sz="1800" dirty="0">
              <a:latin typeface="Century Gothic" panose="020B0502020202020204" pitchFamily="34" charset="0"/>
            </a:endParaRPr>
          </a:p>
          <a:p>
            <a:pPr marL="0" indent="0">
              <a:lnSpc>
                <a:spcPct val="100000"/>
              </a:lnSpc>
              <a:buNone/>
            </a:pPr>
            <a:endParaRPr lang="en-US" sz="2400" dirty="0">
              <a:latin typeface="Century Gothic" panose="020B0502020202020204" pitchFamily="34" charset="0"/>
            </a:endParaRPr>
          </a:p>
        </p:txBody>
      </p:sp>
    </p:spTree>
    <p:extLst>
      <p:ext uri="{BB962C8B-B14F-4D97-AF65-F5344CB8AC3E}">
        <p14:creationId xmlns:p14="http://schemas.microsoft.com/office/powerpoint/2010/main" val="10063716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pareRI slide deck template" id="{B92CF2D5-20AD-4944-A0DC-64078D878EE4}" vid="{AE8DD0E6-F7B7-4DD8-94CB-E450ADAF0D8C}"/>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b753713-7763-40d6-9ac1-d76050e62df0">
      <UserInfo>
        <DisplayName>Geoghegan, Megan</DisplayName>
        <AccountId>44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8ACFB42EF5C545B220192A785D570C" ma:contentTypeVersion="10" ma:contentTypeDescription="Create a new document." ma:contentTypeScope="" ma:versionID="31eb8364c8fcfb70e420dff50a779f4c">
  <xsd:schema xmlns:xsd="http://www.w3.org/2001/XMLSchema" xmlns:xs="http://www.w3.org/2001/XMLSchema" xmlns:p="http://schemas.microsoft.com/office/2006/metadata/properties" xmlns:ns2="492de487-65d6-44b0-81e2-a07886a1dfb6" xmlns:ns3="fb753713-7763-40d6-9ac1-d76050e62df0" targetNamespace="http://schemas.microsoft.com/office/2006/metadata/properties" ma:root="true" ma:fieldsID="b1e3f8e73c130f86e5743769c90729ca" ns2:_="" ns3:_="">
    <xsd:import namespace="492de487-65d6-44b0-81e2-a07886a1dfb6"/>
    <xsd:import namespace="fb753713-7763-40d6-9ac1-d76050e62d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de487-65d6-44b0-81e2-a07886a1dfb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753713-7763-40d6-9ac1-d76050e62df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C3F60F-13F9-46A3-9C09-6A544C9FB98B}">
  <ds:schemaRefs>
    <ds:schemaRef ds:uri="http://schemas.microsoft.com/office/2006/metadata/properties"/>
    <ds:schemaRef ds:uri="fb753713-7763-40d6-9ac1-d76050e62df0"/>
    <ds:schemaRef ds:uri="http://purl.org/dc/dcmitype/"/>
    <ds:schemaRef ds:uri="http://purl.org/dc/terms/"/>
    <ds:schemaRef ds:uri="http://purl.org/dc/elements/1.1/"/>
    <ds:schemaRef ds:uri="492de487-65d6-44b0-81e2-a07886a1dfb6"/>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C9D49BB-1695-4DA3-8B3D-21A0C3BFF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de487-65d6-44b0-81e2-a07886a1dfb6"/>
    <ds:schemaRef ds:uri="fb753713-7763-40d6-9ac1-d76050e62d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931F08-9824-488D-9064-F4D8BFBD4B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74</TotalTime>
  <Words>1934</Words>
  <Application>Microsoft Macintosh PowerPoint</Application>
  <PresentationFormat>Widescreen</PresentationFormat>
  <Paragraphs>205</Paragraphs>
  <Slides>26</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Calibri</vt:lpstr>
      <vt:lpstr>Calibri Light</vt:lpstr>
      <vt:lpstr>Century Gothic</vt:lpstr>
      <vt:lpstr>Times New Roman</vt:lpstr>
      <vt:lpstr>Wingdings 3</vt:lpstr>
      <vt:lpstr>Office Theme</vt:lpstr>
      <vt:lpstr>1_Office Theme</vt:lpstr>
      <vt:lpstr>2_Office Theme</vt:lpstr>
      <vt:lpstr>Career Coordinators Welcome Meeting</vt:lpstr>
      <vt:lpstr>Agenda</vt:lpstr>
      <vt:lpstr>Introductions</vt:lpstr>
      <vt:lpstr>PowerPoint Presentation</vt:lpstr>
      <vt:lpstr>WHAT is PrepareRI?</vt:lpstr>
      <vt:lpstr>WHY do we need PrepareRI?</vt:lpstr>
      <vt:lpstr>WHO is a part of PrepareRI?</vt:lpstr>
      <vt:lpstr>Our Goals for 2020</vt:lpstr>
      <vt:lpstr>Key Program Components</vt:lpstr>
      <vt:lpstr>Early Success</vt:lpstr>
      <vt:lpstr>Join PrepareRI!</vt:lpstr>
      <vt:lpstr>Career Coordinator Job Responsibilities:</vt:lpstr>
      <vt:lpstr>PowerPoint Presentation</vt:lpstr>
      <vt:lpstr>PowerPoint Presentation</vt:lpstr>
      <vt:lpstr>PowerPoint Presentation</vt:lpstr>
      <vt:lpstr>Skills for RI’s Future</vt:lpstr>
      <vt:lpstr>WaterFire Presentation</vt:lpstr>
      <vt:lpstr>Break</vt:lpstr>
      <vt:lpstr>Work-Based Learning (WBL)</vt:lpstr>
      <vt:lpstr>Key WBL documents</vt:lpstr>
      <vt:lpstr>What is WBL?</vt:lpstr>
      <vt:lpstr>Quality Standards</vt:lpstr>
      <vt:lpstr>Essential Skills</vt:lpstr>
      <vt:lpstr>Group Discussion</vt:lpstr>
      <vt:lpstr>Questions</vt:lpstr>
      <vt:lpstr>Closing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Coordinators Welcome Meeting</dc:title>
  <dc:creator>S. Sherman</dc:creator>
  <cp:lastModifiedBy>S. Sherman</cp:lastModifiedBy>
  <cp:revision>5</cp:revision>
  <dcterms:created xsi:type="dcterms:W3CDTF">2018-09-26T02:27:07Z</dcterms:created>
  <dcterms:modified xsi:type="dcterms:W3CDTF">2018-09-26T03:41:22Z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0x010100508ACFB42EF5C545B220192A785D570C</vt:lpwstr>
  </property>
</Properties>
</file>