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0"/>
  </p:notesMasterIdLst>
  <p:handoutMasterIdLst>
    <p:handoutMasterId r:id="rId31"/>
  </p:handoutMasterIdLst>
  <p:sldIdLst>
    <p:sldId id="285" r:id="rId6"/>
    <p:sldId id="288" r:id="rId7"/>
    <p:sldId id="317" r:id="rId8"/>
    <p:sldId id="290" r:id="rId9"/>
    <p:sldId id="303" r:id="rId10"/>
    <p:sldId id="332" r:id="rId11"/>
    <p:sldId id="336" r:id="rId12"/>
    <p:sldId id="321" r:id="rId13"/>
    <p:sldId id="292" r:id="rId14"/>
    <p:sldId id="311" r:id="rId15"/>
    <p:sldId id="337" r:id="rId16"/>
    <p:sldId id="326" r:id="rId17"/>
    <p:sldId id="334" r:id="rId18"/>
    <p:sldId id="335" r:id="rId19"/>
    <p:sldId id="297" r:id="rId20"/>
    <p:sldId id="309" r:id="rId21"/>
    <p:sldId id="310" r:id="rId22"/>
    <p:sldId id="314" r:id="rId23"/>
    <p:sldId id="315" r:id="rId24"/>
    <p:sldId id="320" r:id="rId25"/>
    <p:sldId id="322" r:id="rId26"/>
    <p:sldId id="305" r:id="rId27"/>
    <p:sldId id="302" r:id="rId28"/>
    <p:sldId id="29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rrow, Brian" initials="DB [7]" lastIdx="1" clrIdx="6">
    <p:extLst/>
  </p:cmAuthor>
  <p:cmAuthor id="1" name="Darrow, Brian" initials="DB" lastIdx="1" clrIdx="0">
    <p:extLst/>
  </p:cmAuthor>
  <p:cmAuthor id="8" name="Darrow, Brian" initials="DB [8]" lastIdx="1" clrIdx="7">
    <p:extLst/>
  </p:cmAuthor>
  <p:cmAuthor id="2" name="Darrow, Brian" initials="DB [2]" lastIdx="1" clrIdx="1">
    <p:extLst/>
  </p:cmAuthor>
  <p:cmAuthor id="9" name="Darrow, Brian" initials="DB [9]" lastIdx="1" clrIdx="8">
    <p:extLst/>
  </p:cmAuthor>
  <p:cmAuthor id="3" name="Darrow, Brian" initials="DB [3]" lastIdx="1" clrIdx="2">
    <p:extLst/>
  </p:cmAuthor>
  <p:cmAuthor id="10" name="Darrow, Brian" initials="DB [10]" lastIdx="1" clrIdx="9">
    <p:extLst/>
  </p:cmAuthor>
  <p:cmAuthor id="4" name="Darrow, Brian" initials="DB [4]" lastIdx="1" clrIdx="3">
    <p:extLst/>
  </p:cmAuthor>
  <p:cmAuthor id="11" name="Darrow, Brian" initials="DB [11]" lastIdx="1" clrIdx="10">
    <p:extLst/>
  </p:cmAuthor>
  <p:cmAuthor id="5" name="Darrow, Brian" initials="DB [5]" lastIdx="1" clrIdx="4">
    <p:extLst/>
  </p:cmAuthor>
  <p:cmAuthor id="12" name="Peterson, Rachel" initials="PR" lastIdx="1" clrIdx="11">
    <p:extLst>
      <p:ext uri="{19B8F6BF-5375-455C-9EA6-DF929625EA0E}">
        <p15:presenceInfo xmlns:p15="http://schemas.microsoft.com/office/powerpoint/2012/main" userId="Peterson, Rachel" providerId="None"/>
      </p:ext>
    </p:extLst>
  </p:cmAuthor>
  <p:cmAuthor id="6" name="Darrow, Brian" initials="DB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5930" autoAdjust="0"/>
  </p:normalViewPr>
  <p:slideViewPr>
    <p:cSldViewPr snapToGrid="0">
      <p:cViewPr varScale="1">
        <p:scale>
          <a:sx n="95" d="100"/>
          <a:sy n="95" d="100"/>
        </p:scale>
        <p:origin x="11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54CA9E-306B-433A-9807-6F4FB8D7582A}" type="datetimeFigureOut">
              <a:rPr lang="en-US" smtClean="0"/>
              <a:t>3/7/2018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F4C96AF-6E35-46C8-A756-C665886980A7}" type="slidenum">
              <a:rPr lang="en-US" smtClean="0"/>
              <a:t>‹#›</a:t>
            </a:fld>
            <a:endParaRPr lang="en-US"/>
          </a:p>
        </p:txBody>
      </p:sp>
    </p:spTree>
    <p:extLst>
      <p:ext uri="{BB962C8B-B14F-4D97-AF65-F5344CB8AC3E}">
        <p14:creationId xmlns:p14="http://schemas.microsoft.com/office/powerpoint/2010/main" val="315699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C0FDF1-7512-4D79-BEFB-266E3B83BC50}" type="datetimeFigureOut">
              <a:rPr lang="en-US" smtClean="0"/>
              <a:t>3/7/2018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60324E-CFEF-4087-9297-95C1C38C6F86}" type="slidenum">
              <a:rPr lang="en-US" smtClean="0"/>
              <a:t>‹#›</a:t>
            </a:fld>
            <a:endParaRPr lang="en-US"/>
          </a:p>
        </p:txBody>
      </p:sp>
    </p:spTree>
    <p:extLst>
      <p:ext uri="{BB962C8B-B14F-4D97-AF65-F5344CB8AC3E}">
        <p14:creationId xmlns:p14="http://schemas.microsoft.com/office/powerpoint/2010/main" val="112132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Rhode Island’s proposed</a:t>
            </a:r>
            <a:r>
              <a:rPr lang="en-US" baseline="0" dirty="0" smtClean="0"/>
              <a:t> statewide accountability system. RIDE is currently updating the plan following feedback from US ED.  We hope to get approval following this round of updates.</a:t>
            </a:r>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1</a:t>
            </a:fld>
            <a:endParaRPr lang="en-US"/>
          </a:p>
        </p:txBody>
      </p:sp>
    </p:spTree>
    <p:extLst>
      <p:ext uri="{BB962C8B-B14F-4D97-AF65-F5344CB8AC3E}">
        <p14:creationId xmlns:p14="http://schemas.microsoft.com/office/powerpoint/2010/main" val="343909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10</a:t>
            </a:fld>
            <a:endParaRPr lang="en-US"/>
          </a:p>
        </p:txBody>
      </p:sp>
    </p:spTree>
    <p:extLst>
      <p:ext uri="{BB962C8B-B14F-4D97-AF65-F5344CB8AC3E}">
        <p14:creationId xmlns:p14="http://schemas.microsoft.com/office/powerpoint/2010/main" val="22034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11</a:t>
            </a:fld>
            <a:endParaRPr lang="en-US"/>
          </a:p>
        </p:txBody>
      </p:sp>
    </p:spTree>
    <p:extLst>
      <p:ext uri="{BB962C8B-B14F-4D97-AF65-F5344CB8AC3E}">
        <p14:creationId xmlns:p14="http://schemas.microsoft.com/office/powerpoint/2010/main" val="373260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our proposed rule system, which we may adjust as we get indicator data for the first year. </a:t>
            </a:r>
            <a:r>
              <a:rPr lang="en-US" dirty="0" smtClean="0"/>
              <a:t>The distribution of points for ‘Exceeds Expectations,</a:t>
            </a:r>
            <a:r>
              <a:rPr lang="en-US" baseline="0" dirty="0" smtClean="0"/>
              <a:t> Absenteeism, &amp; Suspension’ especially, may change once we have more data. The chart will also be adjusted as we add indicators.</a:t>
            </a:r>
          </a:p>
          <a:p>
            <a:endParaRPr lang="en-US" baseline="0" dirty="0" smtClean="0"/>
          </a:p>
          <a:p>
            <a:r>
              <a:rPr lang="en-US" baseline="0" dirty="0" smtClean="0"/>
              <a:t>The chart represents our intention to stress Achievement and Growth for struggling schools, while other indicators differentiate at the middle and high-performing levels. A 5 star school must be excellent across the board.</a:t>
            </a:r>
          </a:p>
          <a:p>
            <a:endParaRPr lang="en-US" baseline="0" dirty="0" smtClean="0"/>
          </a:p>
          <a:p>
            <a:r>
              <a:rPr lang="en-US" baseline="0" dirty="0" smtClean="0"/>
              <a:t>Schools get the highest level for merged cells.</a:t>
            </a:r>
            <a:endParaRPr lang="en-US" dirty="0" smtClean="0"/>
          </a:p>
        </p:txBody>
      </p:sp>
      <p:sp>
        <p:nvSpPr>
          <p:cNvPr id="4" name="Slide Number Placeholder 3"/>
          <p:cNvSpPr>
            <a:spLocks noGrp="1"/>
          </p:cNvSpPr>
          <p:nvPr>
            <p:ph type="sldNum" sz="quarter" idx="10"/>
          </p:nvPr>
        </p:nvSpPr>
        <p:spPr/>
        <p:txBody>
          <a:bodyPr/>
          <a:lstStyle/>
          <a:p>
            <a:fld id="{0060324E-CFEF-4087-9297-95C1C38C6F86}" type="slidenum">
              <a:rPr lang="en-US" smtClean="0"/>
              <a:t>12</a:t>
            </a:fld>
            <a:endParaRPr lang="en-US"/>
          </a:p>
        </p:txBody>
      </p:sp>
    </p:spTree>
    <p:extLst>
      <p:ext uri="{BB962C8B-B14F-4D97-AF65-F5344CB8AC3E}">
        <p14:creationId xmlns:p14="http://schemas.microsoft.com/office/powerpoint/2010/main" val="200759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our proposed rule system, which we may adjust as we get indicator data for the first year. </a:t>
            </a:r>
            <a:r>
              <a:rPr lang="en-US" dirty="0" smtClean="0"/>
              <a:t>The distribution of points for ‘Exceeds Expectations,</a:t>
            </a:r>
            <a:r>
              <a:rPr lang="en-US" baseline="0" dirty="0" smtClean="0"/>
              <a:t> Absenteeism, &amp; Suspension’ especially, may change once we have more data. The chart will also be adjusted as we add indicators.</a:t>
            </a:r>
          </a:p>
          <a:p>
            <a:endParaRPr lang="en-US" baseline="0" dirty="0" smtClean="0"/>
          </a:p>
          <a:p>
            <a:r>
              <a:rPr lang="en-US" baseline="0" dirty="0" smtClean="0"/>
              <a:t>The chart represents our intention to stress Achievement and Growth for struggling schools, while other indicators differentiate at the middle and high-performing levels. A 5 star school must be excellent across the board.</a:t>
            </a:r>
          </a:p>
          <a:p>
            <a:endParaRPr lang="en-US" baseline="0" dirty="0" smtClean="0"/>
          </a:p>
          <a:p>
            <a:r>
              <a:rPr lang="en-US" baseline="0" dirty="0" smtClean="0"/>
              <a:t>Schools get the highest level for merged cells.</a:t>
            </a:r>
            <a:endParaRPr lang="en-US" dirty="0" smtClean="0"/>
          </a:p>
        </p:txBody>
      </p:sp>
      <p:sp>
        <p:nvSpPr>
          <p:cNvPr id="4" name="Slide Number Placeholder 3"/>
          <p:cNvSpPr>
            <a:spLocks noGrp="1"/>
          </p:cNvSpPr>
          <p:nvPr>
            <p:ph type="sldNum" sz="quarter" idx="10"/>
          </p:nvPr>
        </p:nvSpPr>
        <p:spPr/>
        <p:txBody>
          <a:bodyPr/>
          <a:lstStyle/>
          <a:p>
            <a:fld id="{0060324E-CFEF-4087-9297-95C1C38C6F86}" type="slidenum">
              <a:rPr lang="en-US" smtClean="0"/>
              <a:t>13</a:t>
            </a:fld>
            <a:endParaRPr lang="en-US"/>
          </a:p>
        </p:txBody>
      </p:sp>
    </p:spTree>
    <p:extLst>
      <p:ext uri="{BB962C8B-B14F-4D97-AF65-F5344CB8AC3E}">
        <p14:creationId xmlns:p14="http://schemas.microsoft.com/office/powerpoint/2010/main" val="46689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our proposed rule system, which we may adjust as we get indicator data for the first year. </a:t>
            </a:r>
            <a:r>
              <a:rPr lang="en-US" dirty="0" smtClean="0"/>
              <a:t>The distribution of points for ‘Exceeds Expectations,</a:t>
            </a:r>
            <a:r>
              <a:rPr lang="en-US" baseline="0" dirty="0" smtClean="0"/>
              <a:t> Absenteeism, &amp; Suspension’ especially, may change once we have more data. The chart will also be adjusted as we add indicators.</a:t>
            </a:r>
          </a:p>
          <a:p>
            <a:endParaRPr lang="en-US" baseline="0" dirty="0" smtClean="0"/>
          </a:p>
          <a:p>
            <a:r>
              <a:rPr lang="en-US" baseline="0" dirty="0" smtClean="0"/>
              <a:t>The chart represents our intention to stress Achievement and Growth for struggling schools, while other indicators differentiate at the middle and high-performing levels. A 5 star school must be excellent across the board.</a:t>
            </a:r>
          </a:p>
          <a:p>
            <a:endParaRPr lang="en-US" baseline="0" dirty="0" smtClean="0"/>
          </a:p>
          <a:p>
            <a:r>
              <a:rPr lang="en-US" baseline="0" dirty="0" smtClean="0"/>
              <a:t>Schools get the highest level for merged cells.</a:t>
            </a:r>
            <a:endParaRPr lang="en-US" dirty="0" smtClean="0"/>
          </a:p>
        </p:txBody>
      </p:sp>
      <p:sp>
        <p:nvSpPr>
          <p:cNvPr id="4" name="Slide Number Placeholder 3"/>
          <p:cNvSpPr>
            <a:spLocks noGrp="1"/>
          </p:cNvSpPr>
          <p:nvPr>
            <p:ph type="sldNum" sz="quarter" idx="10"/>
          </p:nvPr>
        </p:nvSpPr>
        <p:spPr/>
        <p:txBody>
          <a:bodyPr/>
          <a:lstStyle/>
          <a:p>
            <a:fld id="{0060324E-CFEF-4087-9297-95C1C38C6F86}" type="slidenum">
              <a:rPr lang="en-US" smtClean="0"/>
              <a:t>14</a:t>
            </a:fld>
            <a:endParaRPr lang="en-US"/>
          </a:p>
        </p:txBody>
      </p:sp>
    </p:spTree>
    <p:extLst>
      <p:ext uri="{BB962C8B-B14F-4D97-AF65-F5344CB8AC3E}">
        <p14:creationId xmlns:p14="http://schemas.microsoft.com/office/powerpoint/2010/main" val="139152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wrote criterion</a:t>
            </a:r>
            <a:r>
              <a:rPr lang="en-US" baseline="0" dirty="0" smtClean="0"/>
              <a:t> 3 in response to feedback from US ED this week. It is not yet approved.</a:t>
            </a:r>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15</a:t>
            </a:fld>
            <a:endParaRPr lang="en-US"/>
          </a:p>
        </p:txBody>
      </p:sp>
    </p:spTree>
    <p:extLst>
      <p:ext uri="{BB962C8B-B14F-4D97-AF65-F5344CB8AC3E}">
        <p14:creationId xmlns:p14="http://schemas.microsoft.com/office/powerpoint/2010/main" val="191166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16</a:t>
            </a:fld>
            <a:endParaRPr lang="en-US"/>
          </a:p>
        </p:txBody>
      </p:sp>
    </p:spTree>
    <p:extLst>
      <p:ext uri="{BB962C8B-B14F-4D97-AF65-F5344CB8AC3E}">
        <p14:creationId xmlns:p14="http://schemas.microsoft.com/office/powerpoint/2010/main" val="156075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Century Gothic" panose="020B0502020202020204" pitchFamily="34" charset="0"/>
              </a:rPr>
              <a:t>- A cultivated hub of evidence-based school improvement strategies, frameworks and tools, and proven providers</a:t>
            </a:r>
          </a:p>
          <a:p>
            <a:pPr marL="0" indent="0">
              <a:buNone/>
            </a:pPr>
            <a:endParaRPr lang="en-US" sz="1200" dirty="0" smtClean="0">
              <a:latin typeface="Century Gothic" panose="020B0502020202020204" pitchFamily="34" charset="0"/>
            </a:endParaRPr>
          </a:p>
          <a:p>
            <a:pPr marL="0" indent="0">
              <a:buNone/>
            </a:pPr>
            <a:r>
              <a:rPr lang="en-US" sz="1200" dirty="0" smtClean="0">
                <a:latin typeface="Century Gothic" panose="020B0502020202020204" pitchFamily="34" charset="0"/>
              </a:rPr>
              <a:t>- Flexible federal funding to support evidence-based school improvement initiatives</a:t>
            </a:r>
          </a:p>
          <a:p>
            <a:pPr marL="0" indent="0">
              <a:buNone/>
            </a:pPr>
            <a:endParaRPr lang="en-US" sz="1200" dirty="0" smtClean="0">
              <a:latin typeface="Century Gothic" panose="020B0502020202020204" pitchFamily="34" charset="0"/>
            </a:endParaRPr>
          </a:p>
          <a:p>
            <a:pPr marL="0" indent="0">
              <a:buNone/>
            </a:pPr>
            <a:r>
              <a:rPr lang="en-US" sz="1200" dirty="0" smtClean="0">
                <a:latin typeface="Century Gothic" panose="020B0502020202020204" pitchFamily="34" charset="0"/>
              </a:rPr>
              <a:t>- Community advisory boards to provide authentic guidance and feedback on school improvement efforts</a:t>
            </a:r>
          </a:p>
          <a:p>
            <a:pPr marL="0" indent="0">
              <a:buNone/>
            </a:pPr>
            <a:endParaRPr lang="en-US" sz="1200" dirty="0" smtClean="0">
              <a:latin typeface="Century Gothic" panose="020B0502020202020204" pitchFamily="34" charset="0"/>
            </a:endParaRPr>
          </a:p>
          <a:p>
            <a:pPr marL="0" indent="0">
              <a:buNone/>
            </a:pPr>
            <a:r>
              <a:rPr lang="en-US" sz="1200" dirty="0" smtClean="0">
                <a:latin typeface="Century Gothic" panose="020B0502020202020204" pitchFamily="34" charset="0"/>
              </a:rPr>
              <a:t>- School redesign, including public re-designation of schools</a:t>
            </a:r>
          </a:p>
          <a:p>
            <a:pPr marL="0" indent="0">
              <a:buNone/>
            </a:pPr>
            <a:endParaRPr lang="en-US" sz="1200" dirty="0" smtClean="0">
              <a:latin typeface="Century Gothic" panose="020B0502020202020204" pitchFamily="34" charset="0"/>
            </a:endParaRPr>
          </a:p>
          <a:p>
            <a:pPr marL="0" indent="0">
              <a:buNone/>
            </a:pPr>
            <a:r>
              <a:rPr lang="en-US" sz="1200" dirty="0" smtClean="0">
                <a:latin typeface="Century Gothic" panose="020B0502020202020204" pitchFamily="34" charset="0"/>
              </a:rPr>
              <a:t>- Exit criteria that rewards clear improvement</a:t>
            </a:r>
          </a:p>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17</a:t>
            </a:fld>
            <a:endParaRPr lang="en-US"/>
          </a:p>
        </p:txBody>
      </p:sp>
    </p:spTree>
    <p:extLst>
      <p:ext uri="{BB962C8B-B14F-4D97-AF65-F5344CB8AC3E}">
        <p14:creationId xmlns:p14="http://schemas.microsoft.com/office/powerpoint/2010/main" val="178171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20</a:t>
            </a:fld>
            <a:endParaRPr lang="en-US"/>
          </a:p>
        </p:txBody>
      </p:sp>
    </p:spTree>
    <p:extLst>
      <p:ext uri="{BB962C8B-B14F-4D97-AF65-F5344CB8AC3E}">
        <p14:creationId xmlns:p14="http://schemas.microsoft.com/office/powerpoint/2010/main" val="255168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Levels 2-4 are all based on the composite graduation</a:t>
            </a:r>
            <a:r>
              <a:rPr lang="en-US" baseline="0" dirty="0" smtClean="0"/>
              <a:t> rate. Level 5 represents RI’s long-term goal. Level 1 represents the federal requirement of identifying schools who fail to graduate a third or more of their students for comprehensive support and improvement.</a:t>
            </a:r>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21</a:t>
            </a:fld>
            <a:endParaRPr lang="en-US"/>
          </a:p>
        </p:txBody>
      </p:sp>
    </p:spTree>
    <p:extLst>
      <p:ext uri="{BB962C8B-B14F-4D97-AF65-F5344CB8AC3E}">
        <p14:creationId xmlns:p14="http://schemas.microsoft.com/office/powerpoint/2010/main" val="1471142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2</a:t>
            </a:fld>
            <a:endParaRPr lang="en-US"/>
          </a:p>
        </p:txBody>
      </p:sp>
    </p:spTree>
    <p:extLst>
      <p:ext uri="{BB962C8B-B14F-4D97-AF65-F5344CB8AC3E}">
        <p14:creationId xmlns:p14="http://schemas.microsoft.com/office/powerpoint/2010/main" val="4197226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a:t>
            </a:r>
            <a:r>
              <a:rPr lang="en-US" baseline="0" dirty="0" smtClean="0"/>
              <a:t> identified due to multiple criteria must meet the requirements for exit for all criteria in which they were identified.</a:t>
            </a:r>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22</a:t>
            </a:fld>
            <a:endParaRPr lang="en-US"/>
          </a:p>
        </p:txBody>
      </p:sp>
    </p:spTree>
    <p:extLst>
      <p:ext uri="{BB962C8B-B14F-4D97-AF65-F5344CB8AC3E}">
        <p14:creationId xmlns:p14="http://schemas.microsoft.com/office/powerpoint/2010/main" val="244995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23</a:t>
            </a:fld>
            <a:endParaRPr lang="en-US"/>
          </a:p>
        </p:txBody>
      </p:sp>
    </p:spTree>
    <p:extLst>
      <p:ext uri="{BB962C8B-B14F-4D97-AF65-F5344CB8AC3E}">
        <p14:creationId xmlns:p14="http://schemas.microsoft.com/office/powerpoint/2010/main" val="94215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3</a:t>
            </a:fld>
            <a:endParaRPr lang="en-US"/>
          </a:p>
        </p:txBody>
      </p:sp>
    </p:spTree>
    <p:extLst>
      <p:ext uri="{BB962C8B-B14F-4D97-AF65-F5344CB8AC3E}">
        <p14:creationId xmlns:p14="http://schemas.microsoft.com/office/powerpoint/2010/main" val="412339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4</a:t>
            </a:fld>
            <a:endParaRPr lang="en-US"/>
          </a:p>
        </p:txBody>
      </p:sp>
    </p:spTree>
    <p:extLst>
      <p:ext uri="{BB962C8B-B14F-4D97-AF65-F5344CB8AC3E}">
        <p14:creationId xmlns:p14="http://schemas.microsoft.com/office/powerpoint/2010/main" val="234292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RIDE may add an additional</a:t>
            </a:r>
            <a:r>
              <a:rPr lang="en-US" baseline="0" dirty="0" smtClean="0"/>
              <a:t> year of data to meet the 20 student minimum for using an indicator.</a:t>
            </a:r>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5</a:t>
            </a:fld>
            <a:endParaRPr lang="en-US"/>
          </a:p>
        </p:txBody>
      </p:sp>
    </p:spTree>
    <p:extLst>
      <p:ext uri="{BB962C8B-B14F-4D97-AF65-F5344CB8AC3E}">
        <p14:creationId xmlns:p14="http://schemas.microsoft.com/office/powerpoint/2010/main" val="74985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6</a:t>
            </a:fld>
            <a:endParaRPr lang="en-US"/>
          </a:p>
        </p:txBody>
      </p:sp>
    </p:spTree>
    <p:extLst>
      <p:ext uri="{BB962C8B-B14F-4D97-AF65-F5344CB8AC3E}">
        <p14:creationId xmlns:p14="http://schemas.microsoft.com/office/powerpoint/2010/main" val="3806080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7</a:t>
            </a:fld>
            <a:endParaRPr lang="en-US"/>
          </a:p>
        </p:txBody>
      </p:sp>
    </p:spTree>
    <p:extLst>
      <p:ext uri="{BB962C8B-B14F-4D97-AF65-F5344CB8AC3E}">
        <p14:creationId xmlns:p14="http://schemas.microsoft.com/office/powerpoint/2010/main" val="252391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points per indicator was determined based on what could meaningfully differentiate schools. Some indicators span</a:t>
            </a:r>
            <a:r>
              <a:rPr lang="en-US" baseline="0" dirty="0" smtClean="0"/>
              <a:t> larger ranges, allowing for more differentiation than others.</a:t>
            </a:r>
          </a:p>
          <a:p>
            <a:endParaRPr lang="en-US" baseline="0" dirty="0" smtClean="0"/>
          </a:p>
          <a:p>
            <a:r>
              <a:rPr lang="en-US" baseline="0" dirty="0" smtClean="0"/>
              <a:t>These are the actual cuts for the suspension indicator. Cuts for Student Chronic Absenteeism and Graduation are in the appendix.</a:t>
            </a:r>
          </a:p>
          <a:p>
            <a:endParaRPr lang="en-US" baseline="0" dirty="0" smtClean="0"/>
          </a:p>
          <a:p>
            <a:endParaRPr lang="en-US" baseline="0" dirty="0" smtClean="0"/>
          </a:p>
          <a:p>
            <a:r>
              <a:rPr lang="en-US" dirty="0" smtClean="0"/>
              <a:t>Achievement, Growth, and Exceeds Expectations: Rhode Island is switching to the RICAS, DLM, and PSAT/SAT</a:t>
            </a:r>
            <a:r>
              <a:rPr lang="en-US" baseline="0" dirty="0" smtClean="0"/>
              <a:t> assessments in 2017-18 and will re-set cuts once one and two years of data are available.</a:t>
            </a:r>
          </a:p>
          <a:p>
            <a:endParaRPr lang="en-US" baseline="0" dirty="0" smtClean="0"/>
          </a:p>
          <a:p>
            <a:r>
              <a:rPr lang="en-US" baseline="0" dirty="0" smtClean="0"/>
              <a:t>Teacher Chronic Absenteeism: RIDE is collecting these data starting in 2017-18. We will set cuts after the first year of data are available.</a:t>
            </a:r>
          </a:p>
          <a:p>
            <a:endParaRPr lang="en-US" baseline="0" dirty="0" smtClean="0"/>
          </a:p>
          <a:p>
            <a:r>
              <a:rPr lang="en-US" dirty="0" smtClean="0"/>
              <a:t>English Language Proficiency: Rhode</a:t>
            </a:r>
            <a:r>
              <a:rPr lang="en-US" baseline="0" dirty="0" smtClean="0"/>
              <a:t> Island uses the ACCESS 2.0 assessment which is a new test as of 2015-16 and has new score reporting starting in 2016-17. 2015-16 scores were provided in both the new and old scoring systems but reported in the old system. RIDE set cuts based on 2015-16 to 2016-17 growth, but may adjust the cuts once we have two years of growth data.</a:t>
            </a:r>
            <a:endParaRPr lang="en-US" dirty="0" smtClean="0"/>
          </a:p>
          <a:p>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8</a:t>
            </a:fld>
            <a:endParaRPr lang="en-US"/>
          </a:p>
        </p:txBody>
      </p:sp>
    </p:spTree>
    <p:extLst>
      <p:ext uri="{BB962C8B-B14F-4D97-AF65-F5344CB8AC3E}">
        <p14:creationId xmlns:p14="http://schemas.microsoft.com/office/powerpoint/2010/main" val="15350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the rules chart in just a moment.</a:t>
            </a:r>
            <a:endParaRPr lang="en-US" dirty="0"/>
          </a:p>
        </p:txBody>
      </p:sp>
      <p:sp>
        <p:nvSpPr>
          <p:cNvPr id="4" name="Slide Number Placeholder 3"/>
          <p:cNvSpPr>
            <a:spLocks noGrp="1"/>
          </p:cNvSpPr>
          <p:nvPr>
            <p:ph type="sldNum" sz="quarter" idx="10"/>
          </p:nvPr>
        </p:nvSpPr>
        <p:spPr/>
        <p:txBody>
          <a:bodyPr/>
          <a:lstStyle/>
          <a:p>
            <a:fld id="{0060324E-CFEF-4087-9297-95C1C38C6F86}" type="slidenum">
              <a:rPr lang="en-US" smtClean="0"/>
              <a:t>9</a:t>
            </a:fld>
            <a:endParaRPr lang="en-US"/>
          </a:p>
        </p:txBody>
      </p:sp>
    </p:spTree>
    <p:extLst>
      <p:ext uri="{BB962C8B-B14F-4D97-AF65-F5344CB8AC3E}">
        <p14:creationId xmlns:p14="http://schemas.microsoft.com/office/powerpoint/2010/main" val="145380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F15ED7-86D2-413F-9D8B-F2039ED712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39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7D03C-B3F8-4A53-97B6-E22DEF01241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98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F16422-2118-4F8A-ACCB-79DCC494FB4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83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F15ED7-86D2-413F-9D8B-F2039ED7120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104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973FEE-EC2D-493C-9A83-CD9E485DAB2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9769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B12895-9A91-4797-8CA1-C4E129AC3A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60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8907A2-9765-47BC-95B7-8C8C3BDA680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72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E55337-72E9-4CD6-ACC0-E24F852ABBA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97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B2AB5E-494D-40C7-A6E0-EA4FC9C6B57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833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46A5E8-E454-4149-BC43-00F969B1BC0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02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CF3D99-FCBA-46A9-A328-260325B0D7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34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973FEE-EC2D-493C-9A83-CD9E485DAB2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755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D68051-3278-47DD-B4DA-ACCF906826C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34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97D03C-B3F8-4A53-97B6-E22DEF01241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264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F16422-2118-4F8A-ACCB-79DCC494FB4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42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B12895-9A91-4797-8CA1-C4E129AC3A8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8907A2-9765-47BC-95B7-8C8C3BDA680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2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E55337-72E9-4CD6-ACC0-E24F852ABBA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25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B2AB5E-494D-40C7-A6E0-EA4FC9C6B57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73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46A5E8-E454-4149-BC43-00F969B1BC0C}"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81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CF3D99-FCBA-46A9-A328-260325B0D7B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2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D68051-3278-47DD-B4DA-ACCF906826C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50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969F6D-7182-48D9-B8BD-1FAB8ABF25F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2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969F6D-7182-48D9-B8BD-1FAB8ABF25F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11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p:cNvSpPr txBox="1">
            <a:spLocks/>
          </p:cNvSpPr>
          <p:nvPr/>
        </p:nvSpPr>
        <p:spPr>
          <a:xfrm>
            <a:off x="1676400" y="3572698"/>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latin typeface="Century Gothic" panose="020B0502020202020204" pitchFamily="34" charset="0"/>
              </a:rPr>
              <a:t>Rhode Island’s New Statewide System</a:t>
            </a:r>
            <a:br>
              <a:rPr lang="en-US" dirty="0" smtClean="0">
                <a:latin typeface="Century Gothic" panose="020B0502020202020204" pitchFamily="34" charset="0"/>
              </a:rPr>
            </a:br>
            <a:r>
              <a:rPr lang="en-US" dirty="0" smtClean="0">
                <a:latin typeface="Century Gothic" panose="020B0502020202020204" pitchFamily="34" charset="0"/>
              </a:rPr>
              <a:t>for School Accountability</a:t>
            </a:r>
          </a:p>
          <a:p>
            <a:endParaRPr lang="en-US" dirty="0">
              <a:latin typeface="Century Gothic" panose="020B0502020202020204" pitchFamily="34" charset="0"/>
            </a:endParaRPr>
          </a:p>
          <a:p>
            <a:r>
              <a:rPr lang="en-US" dirty="0" smtClean="0">
                <a:latin typeface="Century Gothic" panose="020B0502020202020204" pitchFamily="34" charset="0"/>
              </a:rPr>
              <a:t>[March 7, </a:t>
            </a:r>
            <a:r>
              <a:rPr lang="en-US" dirty="0" smtClean="0">
                <a:latin typeface="Century Gothic" panose="020B0502020202020204" pitchFamily="34" charset="0"/>
              </a:rPr>
              <a:t>2018 Draft]</a:t>
            </a:r>
            <a:endParaRPr lang="en-US" dirty="0">
              <a:latin typeface="Century Gothic" panose="020B0502020202020204" pitchFamily="34" charset="0"/>
            </a:endParaRPr>
          </a:p>
        </p:txBody>
      </p:sp>
      <p:sp>
        <p:nvSpPr>
          <p:cNvPr id="9" name="Title 1"/>
          <p:cNvSpPr>
            <a:spLocks noGrp="1"/>
          </p:cNvSpPr>
          <p:nvPr>
            <p:ph type="ctrTitle"/>
          </p:nvPr>
        </p:nvSpPr>
        <p:spPr>
          <a:xfrm>
            <a:off x="1676400" y="2995353"/>
            <a:ext cx="9144000" cy="1154690"/>
          </a:xfrm>
        </p:spPr>
        <p:txBody>
          <a:bodyPr>
            <a:normAutofit fontScale="90000"/>
          </a:bodyPr>
          <a:lstStyle/>
          <a:p>
            <a:r>
              <a:rPr lang="en-US" b="1" dirty="0" smtClean="0">
                <a:latin typeface="Century Gothic" panose="020B0502020202020204" pitchFamily="34" charset="0"/>
              </a:rPr>
              <a:t>Accountability </a:t>
            </a:r>
            <a:r>
              <a:rPr lang="en-US" b="1" dirty="0">
                <a:latin typeface="Century Gothic" panose="020B0502020202020204" pitchFamily="34" charset="0"/>
              </a:rPr>
              <a:t>101</a:t>
            </a:r>
            <a:r>
              <a:rPr lang="en-US" b="1" dirty="0">
                <a:latin typeface="Century Gothic" panose="020B0502020202020204" pitchFamily="34" charset="0"/>
                <a:cs typeface="+mj-ea"/>
              </a:rPr>
              <a:t/>
            </a:r>
            <a:br>
              <a:rPr lang="en-US" b="1" dirty="0">
                <a:latin typeface="Century Gothic" panose="020B0502020202020204" pitchFamily="34" charset="0"/>
                <a:cs typeface="+mj-ea"/>
              </a:rPr>
            </a:br>
            <a:endParaRPr lang="en-US" b="1" dirty="0">
              <a:latin typeface="Century Gothic" panose="020B0502020202020204" pitchFamily="34" charset="0"/>
            </a:endParaRPr>
          </a:p>
        </p:txBody>
      </p:sp>
    </p:spTree>
    <p:extLst>
      <p:ext uri="{BB962C8B-B14F-4D97-AF65-F5344CB8AC3E}">
        <p14:creationId xmlns:p14="http://schemas.microsoft.com/office/powerpoint/2010/main" val="298970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1087231" y="301651"/>
            <a:ext cx="10515600" cy="1325563"/>
          </a:xfrm>
        </p:spPr>
        <p:txBody>
          <a:bodyPr>
            <a:normAutofit/>
          </a:bodyPr>
          <a:lstStyle/>
          <a:p>
            <a:r>
              <a:rPr lang="en-US" sz="4000" b="1" dirty="0" smtClean="0">
                <a:latin typeface="Century Gothic" panose="020B0502020202020204" pitchFamily="34" charset="0"/>
              </a:rPr>
              <a:t>How are School Star Ratings Determined?</a:t>
            </a:r>
            <a:endParaRPr lang="en-US" sz="4000" b="1"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00951480"/>
              </p:ext>
            </p:extLst>
          </p:nvPr>
        </p:nvGraphicFramePr>
        <p:xfrm>
          <a:off x="875211" y="1780991"/>
          <a:ext cx="10478589" cy="3584828"/>
        </p:xfrm>
        <a:graphic>
          <a:graphicData uri="http://schemas.openxmlformats.org/drawingml/2006/table">
            <a:tbl>
              <a:tblPr firstRow="1" bandRow="1">
                <a:tableStyleId>{5C22544A-7EE6-4342-B048-85BDC9FD1C3A}</a:tableStyleId>
              </a:tblPr>
              <a:tblGrid>
                <a:gridCol w="3120717">
                  <a:extLst>
                    <a:ext uri="{9D8B030D-6E8A-4147-A177-3AD203B41FA5}">
                      <a16:colId xmlns:a16="http://schemas.microsoft.com/office/drawing/2014/main" val="3626592453"/>
                    </a:ext>
                  </a:extLst>
                </a:gridCol>
                <a:gridCol w="7357872">
                  <a:extLst>
                    <a:ext uri="{9D8B030D-6E8A-4147-A177-3AD203B41FA5}">
                      <a16:colId xmlns:a16="http://schemas.microsoft.com/office/drawing/2014/main" val="3640587897"/>
                    </a:ext>
                  </a:extLst>
                </a:gridCol>
              </a:tblGrid>
              <a:tr h="653079">
                <a:tc>
                  <a:txBody>
                    <a:bodyPr/>
                    <a:lstStyle/>
                    <a:p>
                      <a:r>
                        <a:rPr lang="en-US" sz="2000" dirty="0" smtClean="0"/>
                        <a:t>Star Rating Step</a:t>
                      </a:r>
                      <a:r>
                        <a:rPr lang="en-US" sz="2000" baseline="0" dirty="0" smtClean="0"/>
                        <a:t> </a:t>
                      </a:r>
                      <a:endParaRPr lang="en-US" sz="2000" dirty="0"/>
                    </a:p>
                  </a:txBody>
                  <a:tcPr anchor="ctr"/>
                </a:tc>
                <a:tc>
                  <a:txBody>
                    <a:bodyPr/>
                    <a:lstStyle/>
                    <a:p>
                      <a:r>
                        <a:rPr lang="en-US" sz="2000" dirty="0" smtClean="0"/>
                        <a:t>Description</a:t>
                      </a:r>
                      <a:endParaRPr lang="en-US" sz="2000" dirty="0"/>
                    </a:p>
                  </a:txBody>
                  <a:tcPr anchor="ctr"/>
                </a:tc>
                <a:extLst>
                  <a:ext uri="{0D108BD9-81ED-4DB2-BD59-A6C34878D82A}">
                    <a16:rowId xmlns:a16="http://schemas.microsoft.com/office/drawing/2014/main" val="811896863"/>
                  </a:ext>
                </a:extLst>
              </a:tr>
              <a:tr h="1059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1) Score Individual Measures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All schools receive a certain number of points for each measure based on the school’s performance (as an index or percentage) on that measure.</a:t>
                      </a:r>
                    </a:p>
                  </a:txBody>
                  <a:tcPr/>
                </a:tc>
                <a:extLst>
                  <a:ext uri="{0D108BD9-81ED-4DB2-BD59-A6C34878D82A}">
                    <a16:rowId xmlns:a16="http://schemas.microsoft.com/office/drawing/2014/main" val="406911083"/>
                  </a:ext>
                </a:extLst>
              </a:tr>
              <a:tr h="1134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2) Present Measures on a Rules Chart</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Each school receives a dashboard of their scores for all measures. This dashboard, compared to one overall number, which will highlight positive performance and help focus on areas for improvement.</a:t>
                      </a:r>
                    </a:p>
                  </a:txBody>
                  <a:tcPr/>
                </a:tc>
                <a:extLst>
                  <a:ext uri="{0D108BD9-81ED-4DB2-BD59-A6C34878D82A}">
                    <a16:rowId xmlns:a16="http://schemas.microsoft.com/office/drawing/2014/main" val="1539992017"/>
                  </a:ext>
                </a:extLst>
              </a:tr>
              <a:tr h="738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3) Determine Overall</a:t>
                      </a:r>
                      <a:r>
                        <a:rPr lang="en-US" sz="2000" baseline="0" dirty="0" smtClean="0"/>
                        <a:t> </a:t>
                      </a:r>
                      <a:r>
                        <a:rPr lang="en-US" sz="2000" dirty="0" smtClean="0"/>
                        <a:t>Star Rating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 school receives the highest star rating in which they meet all criteria for that</a:t>
                      </a:r>
                      <a:r>
                        <a:rPr lang="en-US" sz="2000" baseline="0" dirty="0" smtClean="0"/>
                        <a:t> star performance level.</a:t>
                      </a:r>
                      <a:endParaRPr lang="en-US" sz="2000" dirty="0" smtClean="0"/>
                    </a:p>
                  </a:txBody>
                  <a:tcPr/>
                </a:tc>
                <a:extLst>
                  <a:ext uri="{0D108BD9-81ED-4DB2-BD59-A6C34878D82A}">
                    <a16:rowId xmlns:a16="http://schemas.microsoft.com/office/drawing/2014/main" val="1930892185"/>
                  </a:ext>
                </a:extLst>
              </a:tr>
            </a:tbl>
          </a:graphicData>
        </a:graphic>
      </p:graphicFrame>
    </p:spTree>
    <p:extLst>
      <p:ext uri="{BB962C8B-B14F-4D97-AF65-F5344CB8AC3E}">
        <p14:creationId xmlns:p14="http://schemas.microsoft.com/office/powerpoint/2010/main" val="1567519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a:spLocks noGrp="1"/>
          </p:cNvSpPr>
          <p:nvPr>
            <p:ph type="title"/>
          </p:nvPr>
        </p:nvSpPr>
        <p:spPr>
          <a:xfrm>
            <a:off x="732146" y="479473"/>
            <a:ext cx="10724660" cy="1299996"/>
          </a:xfrm>
        </p:spPr>
        <p:txBody>
          <a:bodyPr>
            <a:normAutofit/>
          </a:bodyPr>
          <a:lstStyle/>
          <a:p>
            <a:pPr algn="ctr"/>
            <a:r>
              <a:rPr lang="en-US" sz="4000" b="1" dirty="0" smtClean="0">
                <a:latin typeface="Century Gothic" panose="020B0502020202020204" pitchFamily="34" charset="0"/>
              </a:rPr>
              <a:t>What do School Star Ratings mean? </a:t>
            </a:r>
            <a:endParaRPr lang="en-US" sz="4000" b="1" dirty="0">
              <a:latin typeface="Century Gothic" panose="020B0502020202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9404"/>
          <a:stretch/>
        </p:blipFill>
        <p:spPr>
          <a:xfrm>
            <a:off x="1031046" y="1471329"/>
            <a:ext cx="10126860" cy="4591040"/>
          </a:xfrm>
          <a:prstGeom prst="rect">
            <a:avLst/>
          </a:prstGeom>
        </p:spPr>
      </p:pic>
    </p:spTree>
    <p:extLst>
      <p:ext uri="{BB962C8B-B14F-4D97-AF65-F5344CB8AC3E}">
        <p14:creationId xmlns:p14="http://schemas.microsoft.com/office/powerpoint/2010/main" val="43093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782932" y="330245"/>
            <a:ext cx="10515600" cy="1325563"/>
          </a:xfrm>
        </p:spPr>
        <p:txBody>
          <a:bodyPr>
            <a:normAutofit/>
          </a:bodyPr>
          <a:lstStyle/>
          <a:p>
            <a:r>
              <a:rPr lang="en-US" sz="3200" b="1" dirty="0" smtClean="0">
                <a:latin typeface="Century Gothic" panose="020B0502020202020204" pitchFamily="34" charset="0"/>
              </a:rPr>
              <a:t>School Star Rating Performance Levels - Overview</a:t>
            </a:r>
            <a:endParaRPr lang="en-US" sz="3200" b="1"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9097196"/>
              </p:ext>
            </p:extLst>
          </p:nvPr>
        </p:nvGraphicFramePr>
        <p:xfrm>
          <a:off x="838199" y="1467059"/>
          <a:ext cx="10539882" cy="4234388"/>
        </p:xfrm>
        <a:graphic>
          <a:graphicData uri="http://schemas.openxmlformats.org/drawingml/2006/table">
            <a:tbl>
              <a:tblPr firstRow="1" bandRow="1">
                <a:tableStyleId>{5C22544A-7EE6-4342-B048-85BDC9FD1C3A}</a:tableStyleId>
              </a:tblPr>
              <a:tblGrid>
                <a:gridCol w="1543977">
                  <a:extLst>
                    <a:ext uri="{9D8B030D-6E8A-4147-A177-3AD203B41FA5}">
                      <a16:colId xmlns:a16="http://schemas.microsoft.com/office/drawing/2014/main" val="3546798946"/>
                    </a:ext>
                  </a:extLst>
                </a:gridCol>
                <a:gridCol w="1531217">
                  <a:extLst>
                    <a:ext uri="{9D8B030D-6E8A-4147-A177-3AD203B41FA5}">
                      <a16:colId xmlns:a16="http://schemas.microsoft.com/office/drawing/2014/main" val="2922564834"/>
                    </a:ext>
                  </a:extLst>
                </a:gridCol>
                <a:gridCol w="1492938">
                  <a:extLst>
                    <a:ext uri="{9D8B030D-6E8A-4147-A177-3AD203B41FA5}">
                      <a16:colId xmlns:a16="http://schemas.microsoft.com/office/drawing/2014/main" val="3501841971"/>
                    </a:ext>
                  </a:extLst>
                </a:gridCol>
                <a:gridCol w="1633299">
                  <a:extLst>
                    <a:ext uri="{9D8B030D-6E8A-4147-A177-3AD203B41FA5}">
                      <a16:colId xmlns:a16="http://schemas.microsoft.com/office/drawing/2014/main" val="305376055"/>
                    </a:ext>
                  </a:extLst>
                </a:gridCol>
                <a:gridCol w="1633299">
                  <a:extLst>
                    <a:ext uri="{9D8B030D-6E8A-4147-A177-3AD203B41FA5}">
                      <a16:colId xmlns:a16="http://schemas.microsoft.com/office/drawing/2014/main" val="1633461566"/>
                    </a:ext>
                  </a:extLst>
                </a:gridCol>
                <a:gridCol w="1352576">
                  <a:extLst>
                    <a:ext uri="{9D8B030D-6E8A-4147-A177-3AD203B41FA5}">
                      <a16:colId xmlns:a16="http://schemas.microsoft.com/office/drawing/2014/main" val="1951070749"/>
                    </a:ext>
                  </a:extLst>
                </a:gridCol>
                <a:gridCol w="1352576">
                  <a:extLst>
                    <a:ext uri="{9D8B030D-6E8A-4147-A177-3AD203B41FA5}">
                      <a16:colId xmlns:a16="http://schemas.microsoft.com/office/drawing/2014/main" val="4014221456"/>
                    </a:ext>
                  </a:extLst>
                </a:gridCol>
              </a:tblGrid>
              <a:tr h="1592684">
                <a:tc>
                  <a:txBody>
                    <a:bodyPr/>
                    <a:lstStyle/>
                    <a:p>
                      <a:pPr algn="ctr" rtl="0" fontAlgn="ctr"/>
                      <a:r>
                        <a:rPr lang="en-US" sz="1800" u="none" strike="noStrike" dirty="0">
                          <a:effectLst/>
                        </a:rPr>
                        <a:t>Achievement – ELA and Math (Max. 8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Growth – ELA and Math (Max. 6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English Language Proficiency (Max. 4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Exceeds Expectations, Absenteeism, &amp; Suspension (Max. 15 </a:t>
                      </a:r>
                      <a:r>
                        <a:rPr lang="en-US" sz="1800" u="none" strike="noStrike" dirty="0" smtClean="0">
                          <a:effectLst/>
                        </a:rPr>
                        <a:t>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Graduation Rate</a:t>
                      </a:r>
                      <a:br>
                        <a:rPr lang="en-US" sz="1800" u="none" strike="noStrike" dirty="0">
                          <a:effectLst/>
                        </a:rPr>
                      </a:br>
                      <a:r>
                        <a:rPr lang="en-US" sz="1800" u="none" strike="noStrike" dirty="0">
                          <a:effectLst/>
                        </a:rPr>
                        <a:t>(Max. 5 Points</a:t>
                      </a:r>
                      <a:r>
                        <a:rPr lang="en-US" sz="1800" u="none" strike="noStrike" dirty="0" smtClean="0">
                          <a:effectLst/>
                        </a:rPr>
                        <a:t>)</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 of Low-Performing Subgroups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Star Rating</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588929"/>
                  </a:ext>
                </a:extLst>
              </a:tr>
              <a:tr h="605476">
                <a:tc>
                  <a:txBody>
                    <a:bodyPr/>
                    <a:lstStyle/>
                    <a:p>
                      <a:pPr algn="ctr" rtl="0" fontAlgn="ctr"/>
                      <a:r>
                        <a:rPr lang="en-US" sz="1600" u="none" strike="noStrike" dirty="0">
                          <a:effectLst/>
                        </a:rPr>
                        <a:t>6-8 points</a:t>
                      </a:r>
                      <a:br>
                        <a:rPr lang="en-US" sz="1600" u="none" strike="noStrike" dirty="0">
                          <a:effectLst/>
                        </a:rPr>
                      </a:br>
                      <a:r>
                        <a:rPr lang="en-US" sz="1600" u="none" strike="noStrike" dirty="0">
                          <a:effectLst/>
                        </a:rPr>
                        <a:t>(3-4 per subject)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4-6 points</a:t>
                      </a:r>
                      <a:br>
                        <a:rPr lang="en-US" sz="1600" u="none" strike="noStrike" dirty="0">
                          <a:effectLst/>
                        </a:rPr>
                      </a:br>
                      <a:r>
                        <a:rPr lang="en-US" sz="1600" u="none" strike="noStrike" dirty="0">
                          <a:effectLst/>
                        </a:rPr>
                        <a:t>(2-3 per subject)</a:t>
                      </a:r>
                      <a:endParaRPr lang="en-US" sz="1600" b="0" i="0" u="none" strike="noStrike" dirty="0">
                        <a:solidFill>
                          <a:srgbClr val="000000"/>
                        </a:solidFill>
                        <a:effectLst/>
                        <a:latin typeface="Calibri" panose="020F0502020204030204" pitchFamily="34" charset="0"/>
                      </a:endParaRPr>
                    </a:p>
                    <a:p>
                      <a:pPr algn="ctr" fontAlgn="ctr"/>
                      <a:r>
                        <a:rPr lang="en-US" sz="1800" u="none" strike="noStrike" dirty="0">
                          <a:effectLst/>
                        </a:rPr>
                        <a:t> </a:t>
                      </a:r>
                      <a:endParaRPr lang="en-US" sz="1800" u="none" strike="noStrike" dirty="0" smtClean="0">
                        <a:effectLst/>
                      </a:endParaRPr>
                    </a:p>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smtClean="0">
                          <a:effectLst/>
                        </a:rPr>
                        <a:t>3-4 </a:t>
                      </a:r>
                      <a:r>
                        <a:rPr lang="en-US" sz="1600" u="none" strike="noStrike" dirty="0">
                          <a:effectLst/>
                        </a:rPr>
                        <a:t>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12-15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smtClean="0">
                          <a:effectLst/>
                        </a:rPr>
                        <a:t>4-5 points</a:t>
                      </a:r>
                    </a:p>
                    <a:p>
                      <a:pPr algn="ctr" rtl="0" fontAlgn="ctr"/>
                      <a:endParaRPr lang="en-US" sz="1600" b="0" i="0" u="none" strike="noStrike" dirty="0" smtClean="0">
                        <a:solidFill>
                          <a:srgbClr val="000000"/>
                        </a:solidFill>
                        <a:effectLst/>
                        <a:latin typeface="Calibri" panose="020F0502020204030204" pitchFamily="34" charset="0"/>
                      </a:endParaRPr>
                    </a:p>
                    <a:p>
                      <a:pPr algn="ctr" rtl="0" fontAlgn="ct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a:effectLst/>
                        </a:rPr>
                        <a:t>None</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402797"/>
                  </a:ext>
                </a:extLst>
              </a:tr>
              <a:tr h="605476">
                <a:tc>
                  <a:txBody>
                    <a:bodyPr/>
                    <a:lstStyle/>
                    <a:p>
                      <a:pPr algn="ctr" rtl="0" fontAlgn="ctr"/>
                      <a:r>
                        <a:rPr lang="en-US" sz="1600" u="none" strike="noStrike" dirty="0">
                          <a:effectLst/>
                        </a:rPr>
                        <a:t>5-6 points</a:t>
                      </a:r>
                      <a:br>
                        <a:rPr lang="en-US" sz="1600" u="none" strike="noStrike" dirty="0">
                          <a:effectLst/>
                        </a:rPr>
                      </a:br>
                      <a:r>
                        <a:rPr lang="en-US" sz="1600" u="none" strike="noStrike" dirty="0">
                          <a:effectLst/>
                        </a:rPr>
                        <a:t>(2-4 per subject)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2 </a:t>
                      </a:r>
                      <a:r>
                        <a:rPr lang="en-US" sz="1600" u="none" strike="noStrike" dirty="0" smtClean="0">
                          <a:effectLst/>
                        </a:rPr>
                        <a:t>points</a:t>
                      </a:r>
                    </a:p>
                    <a:p>
                      <a:pPr algn="ctr" rtl="0" fontAlgn="ctr"/>
                      <a:endParaRPr lang="en-US" sz="1600" b="0" i="0" u="none" strike="noStrike" dirty="0" smtClean="0">
                        <a:solidFill>
                          <a:srgbClr val="000000"/>
                        </a:solidFill>
                        <a:effectLst/>
                        <a:latin typeface="Calibri" panose="020F0502020204030204" pitchFamily="34" charset="0"/>
                      </a:endParaRP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10-11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smtClean="0">
                          <a:effectLst/>
                        </a:rPr>
                        <a:t>1 </a:t>
                      </a:r>
                      <a:r>
                        <a:rPr lang="en-US" sz="1600" u="none" strike="noStrike" dirty="0">
                          <a:effectLst/>
                        </a:rPr>
                        <a:t>subgroup</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190624"/>
                  </a:ext>
                </a:extLst>
              </a:tr>
              <a:tr h="485859">
                <a:tc gridSpan="2">
                  <a:txBody>
                    <a:bodyPr/>
                    <a:lstStyle/>
                    <a:p>
                      <a:pPr algn="ctr" rtl="0" fontAlgn="ctr"/>
                      <a:r>
                        <a:rPr lang="en-US" sz="1600" u="none" strike="noStrike">
                          <a:effectLst/>
                        </a:rPr>
                        <a:t>7-9 total points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vMerge="1">
                  <a:txBody>
                    <a:bodyPr/>
                    <a:lstStyle/>
                    <a:p>
                      <a:endParaRPr lang="en-US" dirty="0"/>
                    </a:p>
                  </a:txBody>
                  <a:tcPr/>
                </a:tc>
                <a:tc>
                  <a:txBody>
                    <a:bodyPr/>
                    <a:lstStyle/>
                    <a:p>
                      <a:pPr algn="ctr" rtl="0" fontAlgn="ctr"/>
                      <a:r>
                        <a:rPr lang="en-US" sz="1600" u="none" strike="noStrike" dirty="0">
                          <a:effectLst/>
                        </a:rPr>
                        <a:t>7-9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3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0" fontAlgn="ctr"/>
                      <a:r>
                        <a:rPr lang="en-US" sz="1600" u="none" strike="noStrike" dirty="0" smtClean="0">
                          <a:effectLst/>
                        </a:rPr>
                        <a:t>2+ subgroups</a:t>
                      </a:r>
                    </a:p>
                    <a:p>
                      <a:pPr algn="ctr" rtl="0" fontAlgn="ctr"/>
                      <a:endParaRPr lang="en-US" sz="1600" u="none" strike="noStrike" dirty="0" smtClean="0">
                        <a:effectLst/>
                      </a:endParaRPr>
                    </a:p>
                    <a:p>
                      <a:pPr algn="ctr" rtl="0" fontAlgn="ctr"/>
                      <a:endParaRPr lang="en-US" sz="1600" u="none" strike="noStrike" dirty="0" smtClean="0">
                        <a:effectLst/>
                      </a:endParaRPr>
                    </a:p>
                    <a:p>
                      <a:pPr algn="ctr" rtl="0" fontAlgn="ctr"/>
                      <a:endParaRPr lang="en-US" sz="1600" b="0" i="0" u="none" strike="noStrike" dirty="0" smtClean="0">
                        <a:solidFill>
                          <a:srgbClr val="000000"/>
                        </a:solidFill>
                        <a:effectLst/>
                        <a:latin typeface="Calibri" panose="020F0502020204030204" pitchFamily="34" charset="0"/>
                      </a:endParaRP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228061"/>
                  </a:ext>
                </a:extLst>
              </a:tr>
              <a:tr h="461729">
                <a:tc gridSpan="2">
                  <a:txBody>
                    <a:bodyPr/>
                    <a:lstStyle/>
                    <a:p>
                      <a:pPr algn="ctr" rtl="0" fontAlgn="ctr"/>
                      <a:r>
                        <a:rPr lang="en-US" sz="1600" u="none" strike="noStrike" dirty="0">
                          <a:effectLst/>
                        </a:rPr>
                        <a:t>5-6 total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rtl="0" fontAlgn="ctr"/>
                      <a:r>
                        <a:rPr lang="en-US" sz="1600" u="none" strike="noStrike" dirty="0">
                          <a:effectLst/>
                        </a:rPr>
                        <a:t>1 </a:t>
                      </a:r>
                      <a:r>
                        <a:rPr lang="en-US" sz="1600" u="none" strike="noStrike" dirty="0" smtClean="0">
                          <a:effectLst/>
                        </a:rPr>
                        <a:t>point</a:t>
                      </a:r>
                    </a:p>
                    <a:p>
                      <a:pPr algn="ctr" rtl="0" fontAlgn="ctr"/>
                      <a:endParaRPr lang="en-US" sz="1600" u="none" strike="noStrike" dirty="0" smtClean="0">
                        <a:effectLst/>
                      </a:endParaRP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5-6 </a:t>
                      </a:r>
                      <a:r>
                        <a:rPr lang="en-US" sz="1600" u="none" strike="noStrike" dirty="0" smtClean="0">
                          <a:effectLst/>
                        </a:rPr>
                        <a:t>points</a:t>
                      </a:r>
                    </a:p>
                    <a:p>
                      <a:pPr algn="ctr" rtl="0" fontAlgn="ctr"/>
                      <a:endParaRPr lang="en-US" sz="1600" u="none" strike="noStrike" dirty="0" smtClean="0">
                        <a:effectLst/>
                      </a:endParaRP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a:effectLst/>
                        </a:rPr>
                        <a:t>2 points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78759"/>
                  </a:ext>
                </a:extLst>
              </a:tr>
              <a:tr h="483164">
                <a:tc>
                  <a:txBody>
                    <a:bodyPr/>
                    <a:lstStyle/>
                    <a:p>
                      <a:pPr algn="ctr" rtl="0" fontAlgn="ctr"/>
                      <a:r>
                        <a:rPr lang="en-US" sz="1600" u="none" strike="noStrike" dirty="0">
                          <a:effectLst/>
                        </a:rPr>
                        <a:t>2 points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a:effectLst/>
                        </a:rPr>
                        <a:t>2 points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1 point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480101"/>
                  </a:ext>
                </a:extLst>
              </a:tr>
            </a:tbl>
          </a:graphicData>
        </a:graphic>
      </p:graphicFrame>
      <p:sp>
        <p:nvSpPr>
          <p:cNvPr id="8" name="TextBox 7"/>
          <p:cNvSpPr txBox="1"/>
          <p:nvPr/>
        </p:nvSpPr>
        <p:spPr>
          <a:xfrm>
            <a:off x="1960844" y="5780101"/>
            <a:ext cx="9337688" cy="338554"/>
          </a:xfrm>
          <a:prstGeom prst="rect">
            <a:avLst/>
          </a:prstGeom>
          <a:noFill/>
        </p:spPr>
        <p:txBody>
          <a:bodyPr wrap="square" rtlCol="0">
            <a:spAutoFit/>
          </a:bodyPr>
          <a:lstStyle/>
          <a:p>
            <a:pPr algn="r"/>
            <a:r>
              <a:rPr lang="en-US" sz="1600" dirty="0" smtClean="0">
                <a:solidFill>
                  <a:schemeClr val="accent1">
                    <a:lumMod val="50000"/>
                  </a:schemeClr>
                </a:solidFill>
              </a:rPr>
              <a:t>*Science Proficiency, Graduate Proficiency, and Post-Secondary Success will be added in future years.</a:t>
            </a:r>
            <a:endParaRPr lang="en-US" sz="1600" dirty="0">
              <a:solidFill>
                <a:schemeClr val="accent1">
                  <a:lumMod val="50000"/>
                </a:schemeClr>
              </a:solidFill>
            </a:endParaRPr>
          </a:p>
        </p:txBody>
      </p:sp>
    </p:spTree>
    <p:extLst>
      <p:ext uri="{BB962C8B-B14F-4D97-AF65-F5344CB8AC3E}">
        <p14:creationId xmlns:p14="http://schemas.microsoft.com/office/powerpoint/2010/main" val="2016885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838199" y="426871"/>
            <a:ext cx="8476623" cy="1325563"/>
          </a:xfrm>
        </p:spPr>
        <p:txBody>
          <a:bodyPr>
            <a:normAutofit/>
          </a:bodyPr>
          <a:lstStyle/>
          <a:p>
            <a:r>
              <a:rPr lang="en-US" sz="3600" b="1" dirty="0" smtClean="0">
                <a:latin typeface="Century Gothic" panose="020B0502020202020204" pitchFamily="34" charset="0"/>
              </a:rPr>
              <a:t>Pick the number of points your school earned in each column…</a:t>
            </a:r>
            <a:endParaRPr lang="en-US" sz="3600" b="1"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87991982"/>
              </p:ext>
            </p:extLst>
          </p:nvPr>
        </p:nvGraphicFramePr>
        <p:xfrm>
          <a:off x="838199" y="1662709"/>
          <a:ext cx="10539883" cy="4236863"/>
        </p:xfrm>
        <a:graphic>
          <a:graphicData uri="http://schemas.openxmlformats.org/drawingml/2006/table">
            <a:tbl>
              <a:tblPr firstRow="1" bandRow="1">
                <a:tableStyleId>{5C22544A-7EE6-4342-B048-85BDC9FD1C3A}</a:tableStyleId>
              </a:tblPr>
              <a:tblGrid>
                <a:gridCol w="1543977">
                  <a:extLst>
                    <a:ext uri="{9D8B030D-6E8A-4147-A177-3AD203B41FA5}">
                      <a16:colId xmlns:a16="http://schemas.microsoft.com/office/drawing/2014/main" val="3546798946"/>
                    </a:ext>
                  </a:extLst>
                </a:gridCol>
                <a:gridCol w="1531217">
                  <a:extLst>
                    <a:ext uri="{9D8B030D-6E8A-4147-A177-3AD203B41FA5}">
                      <a16:colId xmlns:a16="http://schemas.microsoft.com/office/drawing/2014/main" val="2922564834"/>
                    </a:ext>
                  </a:extLst>
                </a:gridCol>
                <a:gridCol w="1492938">
                  <a:extLst>
                    <a:ext uri="{9D8B030D-6E8A-4147-A177-3AD203B41FA5}">
                      <a16:colId xmlns:a16="http://schemas.microsoft.com/office/drawing/2014/main" val="3501841971"/>
                    </a:ext>
                  </a:extLst>
                </a:gridCol>
                <a:gridCol w="1633300">
                  <a:extLst>
                    <a:ext uri="{9D8B030D-6E8A-4147-A177-3AD203B41FA5}">
                      <a16:colId xmlns:a16="http://schemas.microsoft.com/office/drawing/2014/main" val="305376055"/>
                    </a:ext>
                  </a:extLst>
                </a:gridCol>
                <a:gridCol w="1633299">
                  <a:extLst>
                    <a:ext uri="{9D8B030D-6E8A-4147-A177-3AD203B41FA5}">
                      <a16:colId xmlns:a16="http://schemas.microsoft.com/office/drawing/2014/main" val="1633461566"/>
                    </a:ext>
                  </a:extLst>
                </a:gridCol>
                <a:gridCol w="1352576">
                  <a:extLst>
                    <a:ext uri="{9D8B030D-6E8A-4147-A177-3AD203B41FA5}">
                      <a16:colId xmlns:a16="http://schemas.microsoft.com/office/drawing/2014/main" val="1951070749"/>
                    </a:ext>
                  </a:extLst>
                </a:gridCol>
                <a:gridCol w="1352576">
                  <a:extLst>
                    <a:ext uri="{9D8B030D-6E8A-4147-A177-3AD203B41FA5}">
                      <a16:colId xmlns:a16="http://schemas.microsoft.com/office/drawing/2014/main" val="4014221456"/>
                    </a:ext>
                  </a:extLst>
                </a:gridCol>
              </a:tblGrid>
              <a:tr h="1654967">
                <a:tc>
                  <a:txBody>
                    <a:bodyPr/>
                    <a:lstStyle/>
                    <a:p>
                      <a:pPr algn="ctr" rtl="0" fontAlgn="ctr"/>
                      <a:r>
                        <a:rPr lang="en-US" sz="1800" u="none" strike="noStrike" dirty="0">
                          <a:effectLst/>
                        </a:rPr>
                        <a:t>Achievement – ELA and Math (Max. 8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Growth – ELA and Math (Max. 6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English Language Proficiency (Max. 4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Exceeds Expectations, Absenteeism, &amp; Suspension (Max. 15 </a:t>
                      </a:r>
                      <a:r>
                        <a:rPr lang="en-US" sz="1800" u="none" strike="noStrike" dirty="0" smtClean="0">
                          <a:effectLst/>
                        </a:rPr>
                        <a:t>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Graduation Rate</a:t>
                      </a:r>
                      <a:br>
                        <a:rPr lang="en-US" sz="1800" u="none" strike="noStrike" dirty="0">
                          <a:effectLst/>
                        </a:rPr>
                      </a:br>
                      <a:r>
                        <a:rPr lang="en-US" sz="1800" u="none" strike="noStrike" dirty="0">
                          <a:effectLst/>
                        </a:rPr>
                        <a:t>(Max. 5 Points</a:t>
                      </a:r>
                      <a:r>
                        <a:rPr lang="en-US" sz="1800" u="none" strike="noStrike" dirty="0" smtClean="0">
                          <a:effectLst/>
                        </a:rPr>
                        <a:t>)</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 of Low-Performing Subgroups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Star Rating</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588929"/>
                  </a:ext>
                </a:extLst>
              </a:tr>
              <a:tr h="605476">
                <a:tc>
                  <a:txBody>
                    <a:bodyPr/>
                    <a:lstStyle/>
                    <a:p>
                      <a:pPr algn="ctr" rtl="0" fontAlgn="ctr"/>
                      <a:r>
                        <a:rPr lang="en-US" sz="1600" u="none" strike="noStrike" dirty="0">
                          <a:effectLst/>
                        </a:rPr>
                        <a:t>6-8 points</a:t>
                      </a:r>
                      <a:br>
                        <a:rPr lang="en-US" sz="1600" u="none" strike="noStrike" dirty="0">
                          <a:effectLst/>
                        </a:rPr>
                      </a:br>
                      <a:r>
                        <a:rPr lang="en-US" sz="1600" u="none" strike="noStrike" dirty="0">
                          <a:effectLst/>
                        </a:rPr>
                        <a:t>(3-4 per subject)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4-6 points</a:t>
                      </a:r>
                      <a:br>
                        <a:rPr lang="en-US" sz="1600" u="none" strike="noStrike" dirty="0">
                          <a:effectLst/>
                        </a:rPr>
                      </a:br>
                      <a:r>
                        <a:rPr lang="en-US" sz="1600" u="none" strike="noStrike" dirty="0">
                          <a:effectLst/>
                        </a:rPr>
                        <a:t>(2-3 per subject)</a:t>
                      </a:r>
                      <a:endParaRPr lang="en-US" sz="1600" b="0" i="0" u="none" strike="noStrike" dirty="0">
                        <a:solidFill>
                          <a:srgbClr val="000000"/>
                        </a:solidFill>
                        <a:effectLst/>
                        <a:latin typeface="Calibri" panose="020F0502020204030204" pitchFamily="34" charset="0"/>
                      </a:endParaRPr>
                    </a:p>
                    <a:p>
                      <a:pPr algn="ctr" fontAlgn="ctr"/>
                      <a:r>
                        <a:rPr lang="en-US" sz="1800" u="none" strike="noStrike" dirty="0">
                          <a:effectLst/>
                        </a:rPr>
                        <a:t> </a:t>
                      </a:r>
                      <a:endParaRPr lang="en-US" sz="1800" u="none" strike="noStrike" dirty="0" smtClean="0">
                        <a:effectLst/>
                      </a:endParaRPr>
                    </a:p>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smtClean="0">
                          <a:effectLst/>
                        </a:rPr>
                        <a:t>3-4 </a:t>
                      </a:r>
                      <a:r>
                        <a:rPr lang="en-US" sz="1600" u="none" strike="noStrike" dirty="0">
                          <a:effectLst/>
                        </a:rPr>
                        <a:t>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12-15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smtClean="0">
                          <a:effectLst/>
                        </a:rPr>
                        <a:t>4-5 points</a:t>
                      </a:r>
                    </a:p>
                    <a:p>
                      <a:pPr algn="ctr" rtl="0" fontAlgn="ctr"/>
                      <a:endParaRPr lang="en-US" sz="1600" b="0" i="0" u="none" strike="noStrike" dirty="0" smtClean="0">
                        <a:solidFill>
                          <a:srgbClr val="000000"/>
                        </a:solidFill>
                        <a:effectLst/>
                        <a:latin typeface="Calibri" panose="020F0502020204030204" pitchFamily="34" charset="0"/>
                      </a:endParaRPr>
                    </a:p>
                    <a:p>
                      <a:pPr algn="ctr" rtl="0" fontAlgn="ct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600" u="none" strike="noStrike">
                          <a:effectLst/>
                        </a:rPr>
                        <a:t>None</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402797"/>
                  </a:ext>
                </a:extLst>
              </a:tr>
              <a:tr h="545668">
                <a:tc>
                  <a:txBody>
                    <a:bodyPr/>
                    <a:lstStyle/>
                    <a:p>
                      <a:pPr algn="ctr" rtl="0" fontAlgn="ctr"/>
                      <a:r>
                        <a:rPr lang="en-US" sz="1600" u="none" strike="noStrike" dirty="0">
                          <a:effectLst/>
                        </a:rPr>
                        <a:t>5-6 points</a:t>
                      </a:r>
                      <a:br>
                        <a:rPr lang="en-US" sz="1600" u="none" strike="noStrike" dirty="0">
                          <a:effectLst/>
                        </a:rPr>
                      </a:br>
                      <a:r>
                        <a:rPr lang="en-US" sz="1600" u="none" strike="noStrike" dirty="0">
                          <a:effectLst/>
                        </a:rPr>
                        <a:t>(2-4 per subject)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2 </a:t>
                      </a:r>
                      <a:r>
                        <a:rPr lang="en-US" sz="1600" u="none" strike="noStrike" dirty="0" smtClean="0">
                          <a:effectLst/>
                        </a:rPr>
                        <a:t>points</a:t>
                      </a: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rtl="0" fontAlgn="ctr"/>
                      <a:r>
                        <a:rPr lang="en-US" sz="1600" u="none" strike="noStrike" dirty="0">
                          <a:effectLst/>
                        </a:rPr>
                        <a:t>10-11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smtClean="0">
                          <a:effectLst/>
                        </a:rPr>
                        <a:t>1 </a:t>
                      </a:r>
                      <a:r>
                        <a:rPr lang="en-US" sz="1600" u="none" strike="noStrike" dirty="0">
                          <a:effectLst/>
                        </a:rPr>
                        <a:t>subgroup</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190624"/>
                  </a:ext>
                </a:extLst>
              </a:tr>
              <a:tr h="485859">
                <a:tc gridSpan="2">
                  <a:txBody>
                    <a:bodyPr/>
                    <a:lstStyle/>
                    <a:p>
                      <a:pPr algn="ctr" rtl="0" fontAlgn="ctr"/>
                      <a:r>
                        <a:rPr lang="en-US" sz="1600" u="none" strike="noStrike" dirty="0">
                          <a:effectLst/>
                        </a:rPr>
                        <a:t>7-9 total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7-9 points</a:t>
                      </a: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3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600" u="none" strike="noStrike" dirty="0" smtClean="0">
                          <a:effectLst/>
                        </a:rPr>
                        <a:t>2+ subgroups</a:t>
                      </a: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228061"/>
                  </a:ext>
                </a:extLst>
              </a:tr>
              <a:tr h="461729">
                <a:tc gridSpan="2">
                  <a:txBody>
                    <a:bodyPr/>
                    <a:lstStyle/>
                    <a:p>
                      <a:pPr algn="ctr" rtl="0" fontAlgn="ctr"/>
                      <a:r>
                        <a:rPr lang="en-US" sz="1600" u="none" strike="noStrike" dirty="0">
                          <a:effectLst/>
                        </a:rPr>
                        <a:t>5-6 total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rtl="0" fontAlgn="ctr"/>
                      <a:r>
                        <a:rPr lang="en-US" sz="1600" u="none" strike="noStrike" dirty="0">
                          <a:effectLst/>
                        </a:rPr>
                        <a:t>1 </a:t>
                      </a:r>
                      <a:r>
                        <a:rPr lang="en-US" sz="1600" u="none" strike="noStrike" dirty="0" smtClean="0">
                          <a:effectLst/>
                        </a:rPr>
                        <a:t>point</a:t>
                      </a: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5-6 </a:t>
                      </a:r>
                      <a:r>
                        <a:rPr lang="en-US" sz="1600" u="none" strike="noStrike" dirty="0" smtClean="0">
                          <a:effectLst/>
                        </a:rPr>
                        <a:t>points</a:t>
                      </a: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2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2">
                  <a:txBody>
                    <a:bodyPr/>
                    <a:lstStyle/>
                    <a:p>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78759"/>
                  </a:ext>
                </a:extLst>
              </a:tr>
              <a:tr h="483164">
                <a:tc>
                  <a:txBody>
                    <a:bodyPr/>
                    <a:lstStyle/>
                    <a:p>
                      <a:pPr algn="ctr" rtl="0" fontAlgn="ctr"/>
                      <a:r>
                        <a:rPr lang="en-US" sz="1600" u="none" strike="noStrike" dirty="0">
                          <a:effectLst/>
                        </a:rPr>
                        <a:t>2 points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2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1 point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n-US"/>
                    </a:p>
                  </a:txBody>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480101"/>
                  </a:ext>
                </a:extLst>
              </a:tr>
            </a:tbl>
          </a:graphicData>
        </a:graphic>
      </p:graphicFrame>
      <p:sp>
        <p:nvSpPr>
          <p:cNvPr id="8" name="TextBox 7"/>
          <p:cNvSpPr txBox="1"/>
          <p:nvPr/>
        </p:nvSpPr>
        <p:spPr>
          <a:xfrm>
            <a:off x="1967832" y="5978226"/>
            <a:ext cx="9337688" cy="338554"/>
          </a:xfrm>
          <a:prstGeom prst="rect">
            <a:avLst/>
          </a:prstGeom>
          <a:noFill/>
        </p:spPr>
        <p:txBody>
          <a:bodyPr wrap="square" rtlCol="0">
            <a:spAutoFit/>
          </a:bodyPr>
          <a:lstStyle/>
          <a:p>
            <a:pPr algn="r"/>
            <a:r>
              <a:rPr lang="en-US" sz="1600" dirty="0" smtClean="0">
                <a:solidFill>
                  <a:schemeClr val="accent1">
                    <a:lumMod val="50000"/>
                  </a:schemeClr>
                </a:solidFill>
              </a:rPr>
              <a:t>*Science Proficiency, Graduate Proficiency, and Post-Secondary Success will be added in future years.</a:t>
            </a:r>
            <a:endParaRPr lang="en-US" sz="1600" dirty="0">
              <a:solidFill>
                <a:schemeClr val="accent1">
                  <a:lumMod val="50000"/>
                </a:schemeClr>
              </a:solidFill>
            </a:endParaRPr>
          </a:p>
        </p:txBody>
      </p:sp>
      <p:sp>
        <p:nvSpPr>
          <p:cNvPr id="4" name="TextBox 3"/>
          <p:cNvSpPr txBox="1"/>
          <p:nvPr/>
        </p:nvSpPr>
        <p:spPr>
          <a:xfrm>
            <a:off x="9837336" y="627987"/>
            <a:ext cx="1297910" cy="923330"/>
          </a:xfrm>
          <a:prstGeom prst="rect">
            <a:avLst/>
          </a:prstGeom>
          <a:noFill/>
          <a:ln>
            <a:solidFill>
              <a:schemeClr val="bg2">
                <a:lumMod val="50000"/>
              </a:schemeClr>
            </a:solidFill>
          </a:ln>
        </p:spPr>
        <p:txBody>
          <a:bodyPr wrap="square" rtlCol="0">
            <a:spAutoFit/>
          </a:bodyPr>
          <a:lstStyle/>
          <a:p>
            <a:r>
              <a:rPr lang="en-US" dirty="0" smtClean="0">
                <a:solidFill>
                  <a:schemeClr val="accent2">
                    <a:lumMod val="75000"/>
                  </a:schemeClr>
                </a:solidFill>
              </a:rPr>
              <a:t>This is an elementary school.</a:t>
            </a:r>
            <a:endParaRPr lang="en-US" dirty="0">
              <a:solidFill>
                <a:schemeClr val="accent2">
                  <a:lumMod val="75000"/>
                </a:schemeClr>
              </a:solidFill>
            </a:endParaRPr>
          </a:p>
        </p:txBody>
      </p:sp>
      <p:sp>
        <p:nvSpPr>
          <p:cNvPr id="5" name="Oval 4"/>
          <p:cNvSpPr/>
          <p:nvPr/>
        </p:nvSpPr>
        <p:spPr>
          <a:xfrm>
            <a:off x="838199" y="4391130"/>
            <a:ext cx="3110803" cy="6933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38470" y="3861527"/>
            <a:ext cx="1581779" cy="6803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20249" y="3861527"/>
            <a:ext cx="1581779" cy="6803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583808" y="4391130"/>
            <a:ext cx="1454496" cy="61294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093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813917" y="336436"/>
            <a:ext cx="10515600" cy="1325563"/>
          </a:xfrm>
        </p:spPr>
        <p:txBody>
          <a:bodyPr>
            <a:normAutofit/>
          </a:bodyPr>
          <a:lstStyle/>
          <a:p>
            <a:r>
              <a:rPr lang="en-US" sz="3600" b="1" dirty="0">
                <a:latin typeface="Century Gothic" panose="020B0502020202020204" pitchFamily="34" charset="0"/>
              </a:rPr>
              <a:t>… And </a:t>
            </a:r>
            <a:r>
              <a:rPr lang="en-US" sz="3600" b="1" dirty="0" smtClean="0">
                <a:latin typeface="Century Gothic" panose="020B0502020202020204" pitchFamily="34" charset="0"/>
              </a:rPr>
              <a:t>your star rating is the lowest row where you circled something.</a:t>
            </a:r>
            <a:endParaRPr lang="en-US" sz="3600" b="1"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01077321"/>
              </p:ext>
            </p:extLst>
          </p:nvPr>
        </p:nvGraphicFramePr>
        <p:xfrm>
          <a:off x="904352" y="1544971"/>
          <a:ext cx="10539883" cy="4236863"/>
        </p:xfrm>
        <a:graphic>
          <a:graphicData uri="http://schemas.openxmlformats.org/drawingml/2006/table">
            <a:tbl>
              <a:tblPr firstRow="1" bandRow="1">
                <a:tableStyleId>{5C22544A-7EE6-4342-B048-85BDC9FD1C3A}</a:tableStyleId>
              </a:tblPr>
              <a:tblGrid>
                <a:gridCol w="1543977">
                  <a:extLst>
                    <a:ext uri="{9D8B030D-6E8A-4147-A177-3AD203B41FA5}">
                      <a16:colId xmlns:a16="http://schemas.microsoft.com/office/drawing/2014/main" val="3546798946"/>
                    </a:ext>
                  </a:extLst>
                </a:gridCol>
                <a:gridCol w="1531217">
                  <a:extLst>
                    <a:ext uri="{9D8B030D-6E8A-4147-A177-3AD203B41FA5}">
                      <a16:colId xmlns:a16="http://schemas.microsoft.com/office/drawing/2014/main" val="2922564834"/>
                    </a:ext>
                  </a:extLst>
                </a:gridCol>
                <a:gridCol w="1492938">
                  <a:extLst>
                    <a:ext uri="{9D8B030D-6E8A-4147-A177-3AD203B41FA5}">
                      <a16:colId xmlns:a16="http://schemas.microsoft.com/office/drawing/2014/main" val="3501841971"/>
                    </a:ext>
                  </a:extLst>
                </a:gridCol>
                <a:gridCol w="1633300">
                  <a:extLst>
                    <a:ext uri="{9D8B030D-6E8A-4147-A177-3AD203B41FA5}">
                      <a16:colId xmlns:a16="http://schemas.microsoft.com/office/drawing/2014/main" val="305376055"/>
                    </a:ext>
                  </a:extLst>
                </a:gridCol>
                <a:gridCol w="1633299">
                  <a:extLst>
                    <a:ext uri="{9D8B030D-6E8A-4147-A177-3AD203B41FA5}">
                      <a16:colId xmlns:a16="http://schemas.microsoft.com/office/drawing/2014/main" val="1633461566"/>
                    </a:ext>
                  </a:extLst>
                </a:gridCol>
                <a:gridCol w="1352576">
                  <a:extLst>
                    <a:ext uri="{9D8B030D-6E8A-4147-A177-3AD203B41FA5}">
                      <a16:colId xmlns:a16="http://schemas.microsoft.com/office/drawing/2014/main" val="1951070749"/>
                    </a:ext>
                  </a:extLst>
                </a:gridCol>
                <a:gridCol w="1352576">
                  <a:extLst>
                    <a:ext uri="{9D8B030D-6E8A-4147-A177-3AD203B41FA5}">
                      <a16:colId xmlns:a16="http://schemas.microsoft.com/office/drawing/2014/main" val="4014221456"/>
                    </a:ext>
                  </a:extLst>
                </a:gridCol>
              </a:tblGrid>
              <a:tr h="1654967">
                <a:tc>
                  <a:txBody>
                    <a:bodyPr/>
                    <a:lstStyle/>
                    <a:p>
                      <a:pPr algn="ctr" rtl="0" fontAlgn="ctr"/>
                      <a:r>
                        <a:rPr lang="en-US" sz="1800" u="none" strike="noStrike" dirty="0">
                          <a:effectLst/>
                        </a:rPr>
                        <a:t>Achievement – ELA and Math (Max. 8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Growth – ELA and Math (Max. 6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English Language Proficiency (Max. 4 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Exceeds Expectations, Absenteeism, &amp; Suspension (Max. 15 </a:t>
                      </a:r>
                      <a:r>
                        <a:rPr lang="en-US" sz="1800" u="none" strike="noStrike" dirty="0" smtClean="0">
                          <a:effectLst/>
                        </a:rPr>
                        <a:t>Points)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Graduation Rate</a:t>
                      </a:r>
                      <a:br>
                        <a:rPr lang="en-US" sz="1800" u="none" strike="noStrike" dirty="0">
                          <a:effectLst/>
                        </a:rPr>
                      </a:br>
                      <a:r>
                        <a:rPr lang="en-US" sz="1800" u="none" strike="noStrike" dirty="0">
                          <a:effectLst/>
                        </a:rPr>
                        <a:t>(Max. 5 Points</a:t>
                      </a:r>
                      <a:r>
                        <a:rPr lang="en-US" sz="1800" u="none" strike="noStrike" dirty="0" smtClean="0">
                          <a:effectLst/>
                        </a:rPr>
                        <a:t>)</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 of Low-Performing Subgroups</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800" u="none" strike="noStrike" dirty="0">
                          <a:effectLst/>
                        </a:rPr>
                        <a:t>Star Rating</a:t>
                      </a:r>
                      <a:endParaRPr lang="en-US"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588929"/>
                  </a:ext>
                </a:extLst>
              </a:tr>
              <a:tr h="605476">
                <a:tc>
                  <a:txBody>
                    <a:bodyPr/>
                    <a:lstStyle/>
                    <a:p>
                      <a:pPr algn="ctr" rtl="0" fontAlgn="ctr"/>
                      <a:r>
                        <a:rPr lang="en-US" sz="1600" u="none" strike="noStrike" dirty="0">
                          <a:effectLst/>
                        </a:rPr>
                        <a:t>6-8 points</a:t>
                      </a:r>
                      <a:br>
                        <a:rPr lang="en-US" sz="1600" u="none" strike="noStrike" dirty="0">
                          <a:effectLst/>
                        </a:rPr>
                      </a:br>
                      <a:r>
                        <a:rPr lang="en-US" sz="1600" u="none" strike="noStrike" dirty="0">
                          <a:effectLst/>
                        </a:rPr>
                        <a:t>(3-4 per subject)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4-6 points</a:t>
                      </a:r>
                      <a:br>
                        <a:rPr lang="en-US" sz="1600" u="none" strike="noStrike" dirty="0">
                          <a:effectLst/>
                        </a:rPr>
                      </a:br>
                      <a:r>
                        <a:rPr lang="en-US" sz="1600" u="none" strike="noStrike" dirty="0">
                          <a:effectLst/>
                        </a:rPr>
                        <a:t>(2-3 per subject)</a:t>
                      </a:r>
                      <a:endParaRPr lang="en-US" sz="1600" b="0" i="0" u="none" strike="noStrike" dirty="0">
                        <a:solidFill>
                          <a:srgbClr val="000000"/>
                        </a:solidFill>
                        <a:effectLst/>
                        <a:latin typeface="Calibri" panose="020F0502020204030204" pitchFamily="34" charset="0"/>
                      </a:endParaRPr>
                    </a:p>
                    <a:p>
                      <a:pPr algn="ctr" fontAlgn="ctr"/>
                      <a:r>
                        <a:rPr lang="en-US" sz="1800" u="none" strike="noStrike" dirty="0">
                          <a:effectLst/>
                        </a:rPr>
                        <a:t> </a:t>
                      </a:r>
                      <a:endParaRPr lang="en-US" sz="1800" u="none" strike="noStrike" dirty="0" smtClean="0">
                        <a:effectLst/>
                      </a:endParaRPr>
                    </a:p>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smtClean="0">
                          <a:effectLst/>
                        </a:rPr>
                        <a:t>3-4 </a:t>
                      </a:r>
                      <a:r>
                        <a:rPr lang="en-US" sz="1600" u="none" strike="noStrike" dirty="0">
                          <a:effectLst/>
                        </a:rPr>
                        <a:t>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12-15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smtClean="0">
                          <a:effectLst/>
                        </a:rPr>
                        <a:t>4-5 points</a:t>
                      </a:r>
                    </a:p>
                    <a:p>
                      <a:pPr algn="ctr" rtl="0" fontAlgn="ctr"/>
                      <a:endParaRPr lang="en-US" sz="1600" b="0" i="0" u="none" strike="noStrike" dirty="0" smtClean="0">
                        <a:solidFill>
                          <a:srgbClr val="000000"/>
                        </a:solidFill>
                        <a:effectLst/>
                        <a:latin typeface="Calibri" panose="020F0502020204030204" pitchFamily="34" charset="0"/>
                      </a:endParaRPr>
                    </a:p>
                    <a:p>
                      <a:pPr algn="ctr" rtl="0" fontAlgn="ct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600" u="none" strike="noStrike">
                          <a:effectLst/>
                        </a:rPr>
                        <a:t>None</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402797"/>
                  </a:ext>
                </a:extLst>
              </a:tr>
              <a:tr h="545668">
                <a:tc>
                  <a:txBody>
                    <a:bodyPr/>
                    <a:lstStyle/>
                    <a:p>
                      <a:pPr algn="ctr" rtl="0" fontAlgn="ctr"/>
                      <a:r>
                        <a:rPr lang="en-US" sz="1600" u="none" strike="noStrike" dirty="0">
                          <a:effectLst/>
                        </a:rPr>
                        <a:t>5-6 points</a:t>
                      </a:r>
                      <a:br>
                        <a:rPr lang="en-US" sz="1600" u="none" strike="noStrike" dirty="0">
                          <a:effectLst/>
                        </a:rPr>
                      </a:br>
                      <a:r>
                        <a:rPr lang="en-US" sz="1600" u="none" strike="noStrike" dirty="0">
                          <a:effectLst/>
                        </a:rPr>
                        <a:t>(2-4 per subject)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2 </a:t>
                      </a:r>
                      <a:r>
                        <a:rPr lang="en-US" sz="1600" u="none" strike="noStrike" dirty="0" smtClean="0">
                          <a:effectLst/>
                        </a:rPr>
                        <a:t>points</a:t>
                      </a: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ctr" rtl="0" fontAlgn="ctr"/>
                      <a:r>
                        <a:rPr lang="en-US" sz="1600" u="none" strike="noStrike" dirty="0">
                          <a:effectLst/>
                        </a:rPr>
                        <a:t>10-11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smtClean="0">
                          <a:effectLst/>
                        </a:rPr>
                        <a:t>1 </a:t>
                      </a:r>
                      <a:r>
                        <a:rPr lang="en-US" sz="1600" u="none" strike="noStrike" dirty="0">
                          <a:effectLst/>
                        </a:rPr>
                        <a:t>subgroup</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a:effectLst/>
                        </a:rPr>
                        <a:t>★★★★</a:t>
                      </a:r>
                      <a:endParaRPr lang="en-US" sz="2000" b="0" i="0" u="none" strike="noStrike">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190624"/>
                  </a:ext>
                </a:extLst>
              </a:tr>
              <a:tr h="485859">
                <a:tc gridSpan="2">
                  <a:txBody>
                    <a:bodyPr/>
                    <a:lstStyle/>
                    <a:p>
                      <a:pPr algn="ctr" rtl="0" fontAlgn="ctr"/>
                      <a:r>
                        <a:rPr lang="en-US" sz="1600" u="none" strike="noStrike" dirty="0">
                          <a:effectLst/>
                        </a:rPr>
                        <a:t>7-9 total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a:txBody>
                    <a:bodyPr/>
                    <a:lstStyle/>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smtClean="0">
                          <a:effectLst/>
                        </a:rPr>
                        <a:t>7-9 points</a:t>
                      </a: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dirty="0">
                          <a:effectLst/>
                        </a:rPr>
                        <a:t>3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600" u="none" strike="noStrike" dirty="0" smtClean="0">
                          <a:effectLst/>
                        </a:rPr>
                        <a:t>2+ subgroups</a:t>
                      </a:r>
                      <a:endParaRPr lang="en-US" sz="1600" b="0" i="0" u="none" strike="noStrike" dirty="0" smtClean="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426228061"/>
                  </a:ext>
                </a:extLst>
              </a:tr>
              <a:tr h="461729">
                <a:tc gridSpan="2">
                  <a:txBody>
                    <a:bodyPr/>
                    <a:lstStyle/>
                    <a:p>
                      <a:pPr algn="ctr" rtl="0" fontAlgn="ctr"/>
                      <a:r>
                        <a:rPr lang="en-US" sz="1600" u="none" strike="noStrike" dirty="0">
                          <a:effectLst/>
                        </a:rPr>
                        <a:t>5-6 total points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rtl="0" fontAlgn="ctr"/>
                      <a:r>
                        <a:rPr lang="en-US" sz="1600" u="none" strike="noStrike" dirty="0">
                          <a:effectLst/>
                        </a:rPr>
                        <a:t>1 </a:t>
                      </a:r>
                      <a:r>
                        <a:rPr lang="en-US" sz="1600" u="none" strike="noStrike" dirty="0" smtClean="0">
                          <a:effectLst/>
                        </a:rPr>
                        <a:t>point</a:t>
                      </a: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en-US" sz="1600" u="none" strike="noStrike" dirty="0">
                          <a:effectLst/>
                        </a:rPr>
                        <a:t>5-6 </a:t>
                      </a:r>
                      <a:r>
                        <a:rPr lang="en-US" sz="1600" u="none" strike="noStrike" dirty="0" smtClean="0">
                          <a:effectLst/>
                        </a:rPr>
                        <a:t>points</a:t>
                      </a:r>
                    </a:p>
                    <a:p>
                      <a:pPr algn="ctr" rtl="0" fontAlgn="ct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a:effectLst/>
                        </a:rPr>
                        <a:t>2 points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rowSpan="2">
                  <a:txBody>
                    <a:bodyPr/>
                    <a:lstStyle/>
                    <a:p>
                      <a:endParaRPr 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78759"/>
                  </a:ext>
                </a:extLst>
              </a:tr>
              <a:tr h="483164">
                <a:tc>
                  <a:txBody>
                    <a:bodyPr/>
                    <a:lstStyle/>
                    <a:p>
                      <a:pPr algn="ctr" rtl="0" fontAlgn="ctr"/>
                      <a:r>
                        <a:rPr lang="en-US" sz="1600" u="none" strike="noStrike" dirty="0">
                          <a:effectLst/>
                        </a:rPr>
                        <a:t>2 points </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600" u="none" strike="noStrike">
                          <a:effectLst/>
                        </a:rPr>
                        <a:t>2 points</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rtl="0" fontAlgn="ctr"/>
                      <a:r>
                        <a:rPr lang="en-US" sz="1600" u="none" strike="noStrike" dirty="0">
                          <a:effectLst/>
                        </a:rPr>
                        <a:t>1 point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vMerge="1">
                  <a:txBody>
                    <a:bodyPr/>
                    <a:lstStyle/>
                    <a:p>
                      <a:endParaRPr lang="en-US"/>
                    </a:p>
                  </a:txBody>
                  <a:tcPr/>
                </a:tc>
                <a:tc>
                  <a:txBody>
                    <a:bodyPr/>
                    <a:lstStyle/>
                    <a:p>
                      <a:pPr algn="l" rtl="0" fontAlgn="ctr"/>
                      <a:r>
                        <a:rPr lang="en-US" sz="2000" u="none" strike="noStrike" dirty="0">
                          <a:effectLst/>
                        </a:rPr>
                        <a:t>★</a:t>
                      </a:r>
                      <a:endParaRPr lang="en-US" sz="2000" b="0" i="0" u="none" strike="noStrike" dirty="0">
                        <a:solidFill>
                          <a:srgbClr val="000000"/>
                        </a:solidFill>
                        <a:effectLst/>
                        <a:latin typeface="Arial" panose="020B0604020202020204" pitchFamily="34" charset="0"/>
                      </a:endParaRP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480101"/>
                  </a:ext>
                </a:extLst>
              </a:tr>
            </a:tbl>
          </a:graphicData>
        </a:graphic>
      </p:graphicFrame>
      <p:sp>
        <p:nvSpPr>
          <p:cNvPr id="8" name="TextBox 7"/>
          <p:cNvSpPr txBox="1"/>
          <p:nvPr/>
        </p:nvSpPr>
        <p:spPr>
          <a:xfrm>
            <a:off x="2016111" y="5860488"/>
            <a:ext cx="9337688" cy="338554"/>
          </a:xfrm>
          <a:prstGeom prst="rect">
            <a:avLst/>
          </a:prstGeom>
          <a:noFill/>
        </p:spPr>
        <p:txBody>
          <a:bodyPr wrap="square" rtlCol="0">
            <a:spAutoFit/>
          </a:bodyPr>
          <a:lstStyle/>
          <a:p>
            <a:pPr algn="r"/>
            <a:r>
              <a:rPr lang="en-US" sz="1600" dirty="0" smtClean="0">
                <a:solidFill>
                  <a:schemeClr val="accent1">
                    <a:lumMod val="50000"/>
                  </a:schemeClr>
                </a:solidFill>
              </a:rPr>
              <a:t>*Science Proficiency, Graduate Proficiency, and Post-Secondary Success will be added in future years.</a:t>
            </a:r>
            <a:endParaRPr lang="en-US" sz="1600" dirty="0">
              <a:solidFill>
                <a:schemeClr val="accent1">
                  <a:lumMod val="50000"/>
                </a:schemeClr>
              </a:solidFill>
            </a:endParaRPr>
          </a:p>
        </p:txBody>
      </p:sp>
      <p:sp>
        <p:nvSpPr>
          <p:cNvPr id="7" name="Right Arrow 6"/>
          <p:cNvSpPr/>
          <p:nvPr/>
        </p:nvSpPr>
        <p:spPr>
          <a:xfrm>
            <a:off x="251209" y="4320791"/>
            <a:ext cx="562708" cy="62299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9" name="Oval 8"/>
          <p:cNvSpPr/>
          <p:nvPr/>
        </p:nvSpPr>
        <p:spPr>
          <a:xfrm>
            <a:off x="3918857" y="3740947"/>
            <a:ext cx="1581779" cy="6803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00636" y="3740947"/>
            <a:ext cx="1581779" cy="6803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664194" y="4300694"/>
            <a:ext cx="1454497" cy="6229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40294" y="4270550"/>
            <a:ext cx="3110803" cy="69333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33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633438" y="414222"/>
            <a:ext cx="10933611" cy="1325563"/>
          </a:xfrm>
        </p:spPr>
        <p:txBody>
          <a:bodyPr>
            <a:normAutofit/>
          </a:bodyPr>
          <a:lstStyle/>
          <a:p>
            <a:r>
              <a:rPr lang="en-US" sz="3600" b="1" dirty="0" smtClean="0">
                <a:latin typeface="Century Gothic" panose="020B0502020202020204" pitchFamily="34" charset="0"/>
              </a:rPr>
              <a:t>Federal law (ESSA) requires identification of RI’s lowest performing schools.</a:t>
            </a:r>
            <a:endParaRPr lang="en-US" sz="3600" b="1" dirty="0">
              <a:latin typeface="Century Gothic" panose="020B0502020202020204" pitchFamily="34" charset="0"/>
            </a:endParaRPr>
          </a:p>
        </p:txBody>
      </p:sp>
      <p:sp>
        <p:nvSpPr>
          <p:cNvPr id="4" name="Content Placeholder 2"/>
          <p:cNvSpPr>
            <a:spLocks noGrp="1"/>
          </p:cNvSpPr>
          <p:nvPr>
            <p:ph idx="1"/>
          </p:nvPr>
        </p:nvSpPr>
        <p:spPr>
          <a:xfrm>
            <a:off x="750916" y="1699914"/>
            <a:ext cx="4824979" cy="3299767"/>
          </a:xfrm>
          <a:solidFill>
            <a:schemeClr val="accent1">
              <a:lumMod val="20000"/>
              <a:lumOff val="80000"/>
            </a:schemeClr>
          </a:solidFill>
        </p:spPr>
        <p:txBody>
          <a:bodyPr anchor="ctr">
            <a:normAutofit fontScale="85000" lnSpcReduction="20000"/>
          </a:bodyPr>
          <a:lstStyle/>
          <a:p>
            <a:pPr marL="0" indent="0">
              <a:lnSpc>
                <a:spcPct val="125000"/>
              </a:lnSpc>
              <a:buNone/>
            </a:pPr>
            <a:r>
              <a:rPr lang="en-US" sz="2000" dirty="0" smtClean="0">
                <a:latin typeface="Century Gothic" panose="020B0502020202020204" pitchFamily="34" charset="0"/>
              </a:rPr>
              <a:t>A low performing school will be identified as a </a:t>
            </a:r>
            <a:r>
              <a:rPr lang="en-US" sz="2000" b="1" dirty="0">
                <a:latin typeface="Century Gothic" panose="020B0502020202020204" pitchFamily="34" charset="0"/>
              </a:rPr>
              <a:t>1-Star School</a:t>
            </a:r>
            <a:r>
              <a:rPr lang="en-US" sz="2000" dirty="0" smtClean="0">
                <a:latin typeface="Century Gothic" panose="020B0502020202020204" pitchFamily="34" charset="0"/>
              </a:rPr>
              <a:t> in need of </a:t>
            </a:r>
            <a:r>
              <a:rPr lang="en-US" sz="2000" b="1" dirty="0" smtClean="0">
                <a:latin typeface="Century Gothic" panose="020B0502020202020204" pitchFamily="34" charset="0"/>
              </a:rPr>
              <a:t>“Comprehensive Support </a:t>
            </a:r>
            <a:r>
              <a:rPr lang="en-US" sz="2000" b="1" dirty="0">
                <a:latin typeface="Century Gothic" panose="020B0502020202020204" pitchFamily="34" charset="0"/>
              </a:rPr>
              <a:t>and I</a:t>
            </a:r>
            <a:r>
              <a:rPr lang="en-US" sz="2000" b="1" dirty="0" smtClean="0">
                <a:latin typeface="Century Gothic" panose="020B0502020202020204" pitchFamily="34" charset="0"/>
              </a:rPr>
              <a:t>mprovement” </a:t>
            </a:r>
            <a:r>
              <a:rPr lang="en-US" sz="2000" dirty="0" smtClean="0">
                <a:latin typeface="Century Gothic" panose="020B0502020202020204" pitchFamily="34" charset="0"/>
              </a:rPr>
              <a:t>if:</a:t>
            </a:r>
            <a:endParaRPr lang="en-US" sz="2000" b="1" dirty="0">
              <a:latin typeface="Century Gothic" panose="020B0502020202020204" pitchFamily="34" charset="0"/>
            </a:endParaRPr>
          </a:p>
          <a:p>
            <a:pPr marL="347663" indent="-347663">
              <a:lnSpc>
                <a:spcPct val="125000"/>
              </a:lnSpc>
              <a:buAutoNum type="arabicParenR"/>
            </a:pPr>
            <a:r>
              <a:rPr lang="en-US" sz="2000" dirty="0">
                <a:latin typeface="Century Gothic" panose="020B0502020202020204" pitchFamily="34" charset="0"/>
              </a:rPr>
              <a:t>A</a:t>
            </a:r>
            <a:r>
              <a:rPr lang="en-US" sz="2000" dirty="0" smtClean="0">
                <a:latin typeface="Century Gothic" panose="020B0502020202020204" pitchFamily="34" charset="0"/>
              </a:rPr>
              <a:t>cademic </a:t>
            </a:r>
            <a:r>
              <a:rPr lang="en-US" sz="2000" dirty="0">
                <a:latin typeface="Century Gothic" panose="020B0502020202020204" pitchFamily="34" charset="0"/>
              </a:rPr>
              <a:t>achievement </a:t>
            </a:r>
            <a:r>
              <a:rPr lang="en-US" sz="2000" u="sng" dirty="0">
                <a:latin typeface="Century Gothic" panose="020B0502020202020204" pitchFamily="34" charset="0"/>
              </a:rPr>
              <a:t>and</a:t>
            </a:r>
            <a:r>
              <a:rPr lang="en-US" sz="2000" dirty="0">
                <a:latin typeface="Century Gothic" panose="020B0502020202020204" pitchFamily="34" charset="0"/>
              </a:rPr>
              <a:t> growth </a:t>
            </a:r>
            <a:r>
              <a:rPr lang="en-US" sz="2000" dirty="0" smtClean="0">
                <a:latin typeface="Century Gothic" panose="020B0502020202020204" pitchFamily="34" charset="0"/>
              </a:rPr>
              <a:t>are in </a:t>
            </a:r>
            <a:r>
              <a:rPr lang="en-US" sz="2000" dirty="0">
                <a:latin typeface="Century Gothic" panose="020B0502020202020204" pitchFamily="34" charset="0"/>
              </a:rPr>
              <a:t>the bottom 5% of </a:t>
            </a:r>
            <a:r>
              <a:rPr lang="en-US" sz="2000" dirty="0" smtClean="0">
                <a:latin typeface="Century Gothic" panose="020B0502020202020204" pitchFamily="34" charset="0"/>
              </a:rPr>
              <a:t>both measures; </a:t>
            </a:r>
          </a:p>
          <a:p>
            <a:pPr marL="347663" indent="-347663">
              <a:lnSpc>
                <a:spcPct val="125000"/>
              </a:lnSpc>
              <a:buAutoNum type="arabicParenR"/>
            </a:pPr>
            <a:r>
              <a:rPr lang="en-US" sz="2000" dirty="0" smtClean="0">
                <a:latin typeface="Century Gothic" panose="020B0502020202020204" pitchFamily="34" charset="0"/>
              </a:rPr>
              <a:t>Graduation rate is less than 67%; or</a:t>
            </a:r>
          </a:p>
          <a:p>
            <a:pPr marL="347663" indent="-347663">
              <a:lnSpc>
                <a:spcPct val="125000"/>
              </a:lnSpc>
              <a:buAutoNum type="arabicParenR"/>
            </a:pPr>
            <a:r>
              <a:rPr lang="en-US" sz="2000" dirty="0" smtClean="0">
                <a:solidFill>
                  <a:schemeClr val="accent2">
                    <a:lumMod val="75000"/>
                  </a:schemeClr>
                </a:solidFill>
                <a:latin typeface="Century Gothic" panose="020B0502020202020204" pitchFamily="34" charset="0"/>
              </a:rPr>
              <a:t>The school has the lowest score for all applicable non-graduation indicators, and one or two points for graduation if applicable.*</a:t>
            </a:r>
          </a:p>
        </p:txBody>
      </p:sp>
      <p:grpSp>
        <p:nvGrpSpPr>
          <p:cNvPr id="5" name="Group 4"/>
          <p:cNvGrpSpPr/>
          <p:nvPr/>
        </p:nvGrpSpPr>
        <p:grpSpPr>
          <a:xfrm>
            <a:off x="6925914" y="1699914"/>
            <a:ext cx="3970870" cy="3125255"/>
            <a:chOff x="3888441" y="3281082"/>
            <a:chExt cx="2918012" cy="2682225"/>
          </a:xfrm>
        </p:grpSpPr>
        <p:grpSp>
          <p:nvGrpSpPr>
            <p:cNvPr id="7" name="Group 6"/>
            <p:cNvGrpSpPr/>
            <p:nvPr/>
          </p:nvGrpSpPr>
          <p:grpSpPr>
            <a:xfrm>
              <a:off x="3888441" y="3281082"/>
              <a:ext cx="2918012" cy="2682225"/>
              <a:chOff x="838200" y="3576918"/>
              <a:chExt cx="2918012" cy="2682225"/>
            </a:xfrm>
          </p:grpSpPr>
          <p:cxnSp>
            <p:nvCxnSpPr>
              <p:cNvPr id="28" name="Straight Connector 27"/>
              <p:cNvCxnSpPr/>
              <p:nvPr/>
            </p:nvCxnSpPr>
            <p:spPr>
              <a:xfrm>
                <a:off x="1237129" y="3576918"/>
                <a:ext cx="0" cy="231289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246094" y="5889811"/>
                <a:ext cx="2510118" cy="0"/>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385047" y="5889811"/>
                <a:ext cx="2232212" cy="369332"/>
              </a:xfrm>
              <a:prstGeom prst="rect">
                <a:avLst/>
              </a:prstGeom>
              <a:noFill/>
            </p:spPr>
            <p:txBody>
              <a:bodyPr wrap="square" rtlCol="0">
                <a:spAutoFit/>
              </a:bodyPr>
              <a:lstStyle/>
              <a:p>
                <a:pPr algn="ctr"/>
                <a:r>
                  <a:rPr lang="en-US">
                    <a:latin typeface="Century Gothic" panose="020B0502020202020204" pitchFamily="34" charset="0"/>
                  </a:rPr>
                  <a:t>Growth</a:t>
                </a:r>
              </a:p>
            </p:txBody>
          </p:sp>
          <p:sp>
            <p:nvSpPr>
              <p:cNvPr id="31" name="TextBox 30"/>
              <p:cNvSpPr txBox="1"/>
              <p:nvPr/>
            </p:nvSpPr>
            <p:spPr>
              <a:xfrm rot="16200000">
                <a:off x="-93240" y="4508358"/>
                <a:ext cx="2232212" cy="369332"/>
              </a:xfrm>
              <a:prstGeom prst="rect">
                <a:avLst/>
              </a:prstGeom>
              <a:noFill/>
            </p:spPr>
            <p:txBody>
              <a:bodyPr wrap="square" rtlCol="0">
                <a:spAutoFit/>
              </a:bodyPr>
              <a:lstStyle/>
              <a:p>
                <a:pPr algn="ctr"/>
                <a:r>
                  <a:rPr lang="en-US" dirty="0">
                    <a:latin typeface="Century Gothic" panose="020B0502020202020204" pitchFamily="34" charset="0"/>
                  </a:rPr>
                  <a:t>Achievement</a:t>
                </a:r>
              </a:p>
            </p:txBody>
          </p:sp>
          <p:cxnSp>
            <p:nvCxnSpPr>
              <p:cNvPr id="32" name="Straight Connector 31"/>
              <p:cNvCxnSpPr/>
              <p:nvPr/>
            </p:nvCxnSpPr>
            <p:spPr>
              <a:xfrm flipV="1">
                <a:off x="2008094" y="3576918"/>
                <a:ext cx="0" cy="231289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37129" y="5307108"/>
                <a:ext cx="2519083" cy="2689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8" name="Multiply 7"/>
            <p:cNvSpPr/>
            <p:nvPr/>
          </p:nvSpPr>
          <p:spPr>
            <a:xfrm flipH="1" flipV="1">
              <a:off x="5371209" y="4353416"/>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 name="Multiply 8"/>
            <p:cNvSpPr/>
            <p:nvPr/>
          </p:nvSpPr>
          <p:spPr>
            <a:xfrm flipH="1" flipV="1">
              <a:off x="5715258" y="3858866"/>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Multiply 9"/>
            <p:cNvSpPr/>
            <p:nvPr/>
          </p:nvSpPr>
          <p:spPr>
            <a:xfrm flipH="1" flipV="1">
              <a:off x="4749311" y="3854867"/>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Multiply 10"/>
            <p:cNvSpPr/>
            <p:nvPr/>
          </p:nvSpPr>
          <p:spPr>
            <a:xfrm flipH="1" flipV="1">
              <a:off x="6186108" y="3429374"/>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Multiply 11"/>
            <p:cNvSpPr/>
            <p:nvPr/>
          </p:nvSpPr>
          <p:spPr>
            <a:xfrm flipH="1" flipV="1">
              <a:off x="5633650" y="4404704"/>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3" name="Multiply 12"/>
            <p:cNvSpPr/>
            <p:nvPr/>
          </p:nvSpPr>
          <p:spPr>
            <a:xfrm flipH="1" flipV="1">
              <a:off x="5239307" y="3975056"/>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Multiply 13"/>
            <p:cNvSpPr/>
            <p:nvPr/>
          </p:nvSpPr>
          <p:spPr>
            <a:xfrm flipH="1" flipV="1">
              <a:off x="5432836" y="4144728"/>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Multiply 14"/>
            <p:cNvSpPr/>
            <p:nvPr/>
          </p:nvSpPr>
          <p:spPr>
            <a:xfrm flipH="1" flipV="1">
              <a:off x="5456724" y="3580094"/>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Multiply 15"/>
            <p:cNvSpPr/>
            <p:nvPr/>
          </p:nvSpPr>
          <p:spPr>
            <a:xfrm flipH="1" flipV="1">
              <a:off x="5681383" y="5193063"/>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7" name="Multiply 16"/>
            <p:cNvSpPr/>
            <p:nvPr/>
          </p:nvSpPr>
          <p:spPr>
            <a:xfrm flipH="1" flipV="1">
              <a:off x="4628886" y="4227332"/>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Multiply 17"/>
            <p:cNvSpPr/>
            <p:nvPr/>
          </p:nvSpPr>
          <p:spPr>
            <a:xfrm flipH="1" flipV="1">
              <a:off x="5094699" y="4774902"/>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Multiply 18"/>
            <p:cNvSpPr/>
            <p:nvPr/>
          </p:nvSpPr>
          <p:spPr>
            <a:xfrm flipH="1" flipV="1">
              <a:off x="4747122" y="5162599"/>
              <a:ext cx="210155" cy="21015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 name="Multiply 19"/>
            <p:cNvSpPr/>
            <p:nvPr/>
          </p:nvSpPr>
          <p:spPr>
            <a:xfrm flipH="1" flipV="1">
              <a:off x="5648999" y="4059261"/>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1" name="Multiply 20"/>
            <p:cNvSpPr/>
            <p:nvPr/>
          </p:nvSpPr>
          <p:spPr>
            <a:xfrm flipH="1" flipV="1">
              <a:off x="5920298" y="4209444"/>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 name="Multiply 21"/>
            <p:cNvSpPr/>
            <p:nvPr/>
          </p:nvSpPr>
          <p:spPr>
            <a:xfrm flipH="1" flipV="1">
              <a:off x="5976585" y="3947482"/>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3" name="Multiply 22"/>
            <p:cNvSpPr/>
            <p:nvPr/>
          </p:nvSpPr>
          <p:spPr>
            <a:xfrm flipH="1" flipV="1">
              <a:off x="5293594" y="4566729"/>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4" name="Multiply 23"/>
            <p:cNvSpPr/>
            <p:nvPr/>
          </p:nvSpPr>
          <p:spPr>
            <a:xfrm flipH="1" flipV="1">
              <a:off x="6294985" y="4557087"/>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5" name="Multiply 24"/>
            <p:cNvSpPr/>
            <p:nvPr/>
          </p:nvSpPr>
          <p:spPr>
            <a:xfrm flipH="1" flipV="1">
              <a:off x="4523809" y="4676682"/>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6" name="Multiply 25"/>
            <p:cNvSpPr/>
            <p:nvPr/>
          </p:nvSpPr>
          <p:spPr>
            <a:xfrm flipH="1" flipV="1">
              <a:off x="6010719" y="4924795"/>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7" name="Multiply 26"/>
            <p:cNvSpPr/>
            <p:nvPr/>
          </p:nvSpPr>
          <p:spPr>
            <a:xfrm flipH="1" flipV="1">
              <a:off x="5289228" y="5219998"/>
              <a:ext cx="210155" cy="21015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sp>
        <p:nvSpPr>
          <p:cNvPr id="2" name="Right Arrow 1"/>
          <p:cNvSpPr/>
          <p:nvPr/>
        </p:nvSpPr>
        <p:spPr>
          <a:xfrm>
            <a:off x="5837418" y="2863049"/>
            <a:ext cx="822323" cy="331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p:cNvSpPr txBox="1">
            <a:spLocks/>
          </p:cNvSpPr>
          <p:nvPr/>
        </p:nvSpPr>
        <p:spPr>
          <a:xfrm>
            <a:off x="750916" y="5139805"/>
            <a:ext cx="10761647" cy="756583"/>
          </a:xfrm>
          <a:prstGeom prst="rect">
            <a:avLst/>
          </a:prstGeom>
          <a:solidFill>
            <a:schemeClr val="bg1">
              <a:lumMod val="95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US" sz="1700" dirty="0" smtClean="0">
                <a:latin typeface="Century Gothic" panose="020B0502020202020204" pitchFamily="34" charset="0"/>
              </a:rPr>
              <a:t>Low performing schools must authentically engage stakeholders through a </a:t>
            </a:r>
            <a:r>
              <a:rPr lang="en-US" sz="1700" b="1" dirty="0" smtClean="0">
                <a:latin typeface="Century Gothic" panose="020B0502020202020204" pitchFamily="34" charset="0"/>
              </a:rPr>
              <a:t>“Community Advisory Board” </a:t>
            </a:r>
            <a:r>
              <a:rPr lang="en-US" sz="1700" dirty="0" smtClean="0">
                <a:latin typeface="Century Gothic" panose="020B0502020202020204" pitchFamily="34" charset="0"/>
              </a:rPr>
              <a:t>and undergo a </a:t>
            </a:r>
            <a:r>
              <a:rPr lang="en-US" sz="1700" b="1" dirty="0" smtClean="0">
                <a:latin typeface="Century Gothic" panose="020B0502020202020204" pitchFamily="34" charset="0"/>
              </a:rPr>
              <a:t>“School Redesign” </a:t>
            </a:r>
            <a:r>
              <a:rPr lang="en-US" sz="1700" dirty="0" smtClean="0">
                <a:latin typeface="Century Gothic" panose="020B0502020202020204" pitchFamily="34" charset="0"/>
              </a:rPr>
              <a:t>if the school does not improve.</a:t>
            </a:r>
          </a:p>
        </p:txBody>
      </p:sp>
      <p:sp>
        <p:nvSpPr>
          <p:cNvPr id="36" name="TextBox 35"/>
          <p:cNvSpPr txBox="1"/>
          <p:nvPr/>
        </p:nvSpPr>
        <p:spPr>
          <a:xfrm>
            <a:off x="2283811" y="5941703"/>
            <a:ext cx="9284206" cy="369332"/>
          </a:xfrm>
          <a:prstGeom prst="rect">
            <a:avLst/>
          </a:prstGeom>
          <a:noFill/>
        </p:spPr>
        <p:txBody>
          <a:bodyPr wrap="square" rtlCol="0">
            <a:spAutoFit/>
          </a:bodyPr>
          <a:lstStyle/>
          <a:p>
            <a:r>
              <a:rPr lang="en-US" dirty="0" smtClean="0">
                <a:solidFill>
                  <a:schemeClr val="accent2">
                    <a:lumMod val="75000"/>
                  </a:schemeClr>
                </a:solidFill>
              </a:rPr>
              <a:t>* This is a new element of our most recent plan based on feedback from US ED. Not yet approved. </a:t>
            </a:r>
            <a:endParaRPr lang="en-US" dirty="0">
              <a:solidFill>
                <a:schemeClr val="accent2">
                  <a:lumMod val="75000"/>
                </a:schemeClr>
              </a:solidFill>
            </a:endParaRPr>
          </a:p>
        </p:txBody>
      </p:sp>
    </p:spTree>
    <p:extLst>
      <p:ext uri="{BB962C8B-B14F-4D97-AF65-F5344CB8AC3E}">
        <p14:creationId xmlns:p14="http://schemas.microsoft.com/office/powerpoint/2010/main" val="17916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675213" y="579721"/>
            <a:ext cx="10933611" cy="1325563"/>
          </a:xfrm>
        </p:spPr>
        <p:txBody>
          <a:bodyPr>
            <a:normAutofit fontScale="90000"/>
          </a:bodyPr>
          <a:lstStyle/>
          <a:p>
            <a:r>
              <a:rPr lang="en-US" sz="4000" b="1" dirty="0" smtClean="0">
                <a:latin typeface="Century Gothic" panose="020B0502020202020204" pitchFamily="34" charset="0"/>
              </a:rPr>
              <a:t>ESSA also requires Identification of RI schools with low performing student subgroups.</a:t>
            </a:r>
            <a:endParaRPr lang="en-US" sz="4000" b="1" dirty="0">
              <a:latin typeface="Century Gothic" panose="020B0502020202020204" pitchFamily="34" charset="0"/>
            </a:endParaRPr>
          </a:p>
        </p:txBody>
      </p:sp>
      <p:sp>
        <p:nvSpPr>
          <p:cNvPr id="4" name="Content Placeholder 2"/>
          <p:cNvSpPr>
            <a:spLocks noGrp="1"/>
          </p:cNvSpPr>
          <p:nvPr>
            <p:ph idx="1"/>
          </p:nvPr>
        </p:nvSpPr>
        <p:spPr>
          <a:xfrm>
            <a:off x="675213" y="1905284"/>
            <a:ext cx="10806098" cy="3026313"/>
          </a:xfrm>
          <a:solidFill>
            <a:schemeClr val="accent1">
              <a:lumMod val="20000"/>
              <a:lumOff val="80000"/>
            </a:schemeClr>
          </a:solidFill>
        </p:spPr>
        <p:txBody>
          <a:bodyPr anchor="t">
            <a:normAutofit fontScale="77500" lnSpcReduction="20000"/>
          </a:bodyPr>
          <a:lstStyle/>
          <a:p>
            <a:pPr marL="0" indent="0">
              <a:lnSpc>
                <a:spcPct val="135000"/>
              </a:lnSpc>
              <a:buNone/>
            </a:pPr>
            <a:r>
              <a:rPr lang="en-US" sz="2000" dirty="0" smtClean="0">
                <a:latin typeface="Century Gothic" panose="020B0502020202020204" pitchFamily="34" charset="0"/>
              </a:rPr>
              <a:t>To help make sure we support every student, RIDE will identify that a school has a consistently under-performing subgroup in need of </a:t>
            </a:r>
            <a:r>
              <a:rPr lang="en-US" sz="2000" b="1" dirty="0" smtClean="0">
                <a:latin typeface="Century Gothic" panose="020B0502020202020204" pitchFamily="34" charset="0"/>
              </a:rPr>
              <a:t>“targeted support and improvement”  </a:t>
            </a:r>
            <a:r>
              <a:rPr lang="en-US" sz="2000" dirty="0" smtClean="0">
                <a:latin typeface="Century Gothic" panose="020B0502020202020204" pitchFamily="34" charset="0"/>
              </a:rPr>
              <a:t>if that subgroup</a:t>
            </a:r>
            <a:r>
              <a:rPr lang="is-IS" sz="2000" dirty="0" smtClean="0">
                <a:latin typeface="Century Gothic" panose="020B0502020202020204" pitchFamily="34" charset="0"/>
              </a:rPr>
              <a:t>:</a:t>
            </a:r>
          </a:p>
          <a:p>
            <a:pPr marL="457200" indent="-457200">
              <a:lnSpc>
                <a:spcPct val="135000"/>
              </a:lnSpc>
            </a:pPr>
            <a:r>
              <a:rPr lang="is-IS" sz="2000" dirty="0">
                <a:latin typeface="Century Gothic" panose="020B0502020202020204" pitchFamily="34" charset="0"/>
              </a:rPr>
              <a:t>P</a:t>
            </a:r>
            <a:r>
              <a:rPr lang="is-IS" sz="2000" dirty="0" smtClean="0">
                <a:latin typeface="Century Gothic" panose="020B0502020202020204" pitchFamily="34" charset="0"/>
              </a:rPr>
              <a:t>erforms at a 1-star level.*</a:t>
            </a:r>
          </a:p>
          <a:p>
            <a:pPr marL="0" indent="0">
              <a:lnSpc>
                <a:spcPct val="135000"/>
              </a:lnSpc>
              <a:buNone/>
            </a:pPr>
            <a:r>
              <a:rPr lang="is-IS" sz="2000" dirty="0" smtClean="0">
                <a:latin typeface="Century Gothic" panose="020B0502020202020204" pitchFamily="34" charset="0"/>
              </a:rPr>
              <a:t>RIDE will identify that a school has a low-performing subgroup in need of </a:t>
            </a:r>
            <a:r>
              <a:rPr lang="en-US" sz="2000" b="1" dirty="0" smtClean="0">
                <a:latin typeface="Century Gothic" panose="020B0502020202020204" pitchFamily="34" charset="0"/>
              </a:rPr>
              <a:t>“</a:t>
            </a:r>
            <a:r>
              <a:rPr lang="is-IS" sz="2000" b="1" dirty="0" smtClean="0">
                <a:latin typeface="Century Gothic" panose="020B0502020202020204" pitchFamily="34" charset="0"/>
              </a:rPr>
              <a:t>additional targeted support and improvement</a:t>
            </a:r>
            <a:r>
              <a:rPr lang="en-US" sz="2000" b="1" dirty="0" smtClean="0">
                <a:latin typeface="Century Gothic" panose="020B0502020202020204" pitchFamily="34" charset="0"/>
              </a:rPr>
              <a:t>”</a:t>
            </a:r>
            <a:r>
              <a:rPr lang="is-IS" sz="2000" b="1" dirty="0" smtClean="0">
                <a:latin typeface="Century Gothic" panose="020B0502020202020204" pitchFamily="34" charset="0"/>
              </a:rPr>
              <a:t> </a:t>
            </a:r>
            <a:r>
              <a:rPr lang="is-IS" sz="2000" dirty="0" smtClean="0">
                <a:latin typeface="Century Gothic" panose="020B0502020202020204" pitchFamily="34" charset="0"/>
              </a:rPr>
              <a:t>if that subgroup meets the criteria for a school in need of comprehensive support and improvement:</a:t>
            </a:r>
          </a:p>
          <a:p>
            <a:pPr marL="457200" indent="-457200">
              <a:lnSpc>
                <a:spcPct val="135000"/>
              </a:lnSpc>
            </a:pPr>
            <a:r>
              <a:rPr lang="is-IS" sz="2000" dirty="0" smtClean="0">
                <a:latin typeface="Century Gothic" panose="020B0502020202020204" pitchFamily="34" charset="0"/>
              </a:rPr>
              <a:t>Performs at a 1-star level and a) is at the same level as the bottom 5% of all schools in both Achivement and Growth, b) has a graduation rate of less than 67%, or c) has the lowest score for all applicable non-graduation indicators and one or two points for graduation, if applicable.*</a:t>
            </a:r>
          </a:p>
          <a:p>
            <a:pPr marL="457200" indent="-457200">
              <a:lnSpc>
                <a:spcPct val="150000"/>
              </a:lnSpc>
              <a:buAutoNum type="arabicParenR"/>
            </a:pPr>
            <a:endParaRPr lang="en-US" sz="2000" dirty="0">
              <a:latin typeface="Century Gothic" panose="020B0502020202020204" pitchFamily="34" charset="0"/>
            </a:endParaRPr>
          </a:p>
        </p:txBody>
      </p:sp>
      <p:sp>
        <p:nvSpPr>
          <p:cNvPr id="2" name="TextBox 1"/>
          <p:cNvSpPr txBox="1"/>
          <p:nvPr/>
        </p:nvSpPr>
        <p:spPr>
          <a:xfrm>
            <a:off x="707091" y="5082128"/>
            <a:ext cx="10742342" cy="923330"/>
          </a:xfrm>
          <a:prstGeom prst="rect">
            <a:avLst/>
          </a:prstGeom>
          <a:solidFill>
            <a:schemeClr val="bg2"/>
          </a:solidFill>
        </p:spPr>
        <p:txBody>
          <a:bodyPr wrap="square" rtlCol="0">
            <a:spAutoFit/>
          </a:bodyPr>
          <a:lstStyle/>
          <a:p>
            <a:r>
              <a:rPr lang="en-US" dirty="0">
                <a:latin typeface="Century Gothic" panose="020B0502020202020204" pitchFamily="34" charset="0"/>
              </a:rPr>
              <a:t>A school will also be identified as in need of </a:t>
            </a:r>
            <a:r>
              <a:rPr lang="en-US" b="1" dirty="0">
                <a:latin typeface="Century Gothic" panose="020B0502020202020204" pitchFamily="34" charset="0"/>
              </a:rPr>
              <a:t>“Comprehensive Support and Improvement” </a:t>
            </a:r>
            <a:r>
              <a:rPr lang="en-US" dirty="0">
                <a:latin typeface="Century Gothic" panose="020B0502020202020204" pitchFamily="34" charset="0"/>
              </a:rPr>
              <a:t>if any </a:t>
            </a:r>
            <a:r>
              <a:rPr lang="en-US" b="1" dirty="0">
                <a:latin typeface="Century Gothic" panose="020B0502020202020204" pitchFamily="34" charset="0"/>
              </a:rPr>
              <a:t>subgroup</a:t>
            </a:r>
            <a:r>
              <a:rPr lang="en-US" dirty="0">
                <a:latin typeface="Century Gothic" panose="020B0502020202020204" pitchFamily="34" charset="0"/>
              </a:rPr>
              <a:t> meeting the minimum n-size is </a:t>
            </a:r>
            <a:r>
              <a:rPr lang="en-US" dirty="0" smtClean="0">
                <a:latin typeface="Century Gothic" panose="020B0502020202020204" pitchFamily="34" charset="0"/>
              </a:rPr>
              <a:t>identified for additional targeted support and improvement </a:t>
            </a:r>
            <a:r>
              <a:rPr lang="en-US" dirty="0">
                <a:latin typeface="Century Gothic" panose="020B0502020202020204" pitchFamily="34" charset="0"/>
              </a:rPr>
              <a:t>for 4 consecutive years</a:t>
            </a:r>
            <a:r>
              <a:rPr lang="en-US" dirty="0" smtClean="0">
                <a:latin typeface="Century Gothic" panose="020B0502020202020204" pitchFamily="34" charset="0"/>
              </a:rPr>
              <a:t>.</a:t>
            </a:r>
            <a:endParaRPr lang="is-IS" dirty="0">
              <a:latin typeface="Century Gothic" panose="020B0502020202020204" pitchFamily="34" charset="0"/>
            </a:endParaRPr>
          </a:p>
        </p:txBody>
      </p:sp>
      <p:sp>
        <p:nvSpPr>
          <p:cNvPr id="5" name="TextBox 4"/>
          <p:cNvSpPr txBox="1"/>
          <p:nvPr/>
        </p:nvSpPr>
        <p:spPr>
          <a:xfrm>
            <a:off x="6540982" y="6005458"/>
            <a:ext cx="6675120" cy="377190"/>
          </a:xfrm>
          <a:prstGeom prst="rect">
            <a:avLst/>
          </a:prstGeom>
          <a:noFill/>
        </p:spPr>
        <p:txBody>
          <a:bodyPr wrap="square" rtlCol="0">
            <a:spAutoFit/>
          </a:bodyPr>
          <a:lstStyle/>
          <a:p>
            <a:r>
              <a:rPr lang="en-US" dirty="0" smtClean="0"/>
              <a:t>* Pending approval following feedback from US ED.</a:t>
            </a:r>
            <a:endParaRPr lang="en-US" dirty="0"/>
          </a:p>
        </p:txBody>
      </p:sp>
    </p:spTree>
    <p:extLst>
      <p:ext uri="{BB962C8B-B14F-4D97-AF65-F5344CB8AC3E}">
        <p14:creationId xmlns:p14="http://schemas.microsoft.com/office/powerpoint/2010/main" val="493552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904" y="468629"/>
            <a:ext cx="10168890" cy="5720001"/>
          </a:xfrm>
          <a:prstGeom prst="rect">
            <a:avLst/>
          </a:prstGeom>
        </p:spPr>
      </p:pic>
      <p:sp>
        <p:nvSpPr>
          <p:cNvPr id="3" name="Title 1"/>
          <p:cNvSpPr>
            <a:spLocks noGrp="1"/>
          </p:cNvSpPr>
          <p:nvPr>
            <p:ph type="title"/>
          </p:nvPr>
        </p:nvSpPr>
        <p:spPr>
          <a:xfrm>
            <a:off x="474977" y="194389"/>
            <a:ext cx="11168743" cy="1325563"/>
          </a:xfrm>
        </p:spPr>
        <p:txBody>
          <a:bodyPr>
            <a:normAutofit/>
          </a:bodyPr>
          <a:lstStyle/>
          <a:p>
            <a:pPr algn="ctr"/>
            <a:r>
              <a:rPr lang="en-US" sz="4000" b="1" dirty="0">
                <a:latin typeface="Century Gothic" panose="020B0502020202020204" pitchFamily="34" charset="0"/>
              </a:rPr>
              <a:t>How </a:t>
            </a:r>
            <a:r>
              <a:rPr lang="en-US" sz="4000" b="1" dirty="0" smtClean="0">
                <a:latin typeface="Century Gothic" panose="020B0502020202020204" pitchFamily="34" charset="0"/>
              </a:rPr>
              <a:t>will RI support low performing schools</a:t>
            </a:r>
            <a:r>
              <a:rPr lang="en-US" sz="4000" b="1" dirty="0">
                <a:latin typeface="Century Gothic" panose="020B0502020202020204" pitchFamily="34" charset="0"/>
              </a:rPr>
              <a:t>?</a:t>
            </a:r>
          </a:p>
        </p:txBody>
      </p:sp>
    </p:spTree>
    <p:extLst>
      <p:ext uri="{BB962C8B-B14F-4D97-AF65-F5344CB8AC3E}">
        <p14:creationId xmlns:p14="http://schemas.microsoft.com/office/powerpoint/2010/main" val="1445220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p:cNvSpPr txBox="1">
            <a:spLocks/>
          </p:cNvSpPr>
          <p:nvPr/>
        </p:nvSpPr>
        <p:spPr>
          <a:xfrm>
            <a:off x="1676400" y="344468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800"/>
              </a:spcAft>
            </a:pPr>
            <a:r>
              <a:rPr lang="en-US" dirty="0" smtClean="0">
                <a:latin typeface="Century Gothic" panose="020B0502020202020204" pitchFamily="34" charset="0"/>
              </a:rPr>
              <a:t>Rhode Island’s New Statewide System</a:t>
            </a:r>
            <a:br>
              <a:rPr lang="en-US" dirty="0" smtClean="0">
                <a:latin typeface="Century Gothic" panose="020B0502020202020204" pitchFamily="34" charset="0"/>
              </a:rPr>
            </a:br>
            <a:r>
              <a:rPr lang="en-US" dirty="0" smtClean="0">
                <a:latin typeface="Century Gothic" panose="020B0502020202020204" pitchFamily="34" charset="0"/>
              </a:rPr>
              <a:t>for School Accountability</a:t>
            </a:r>
          </a:p>
          <a:p>
            <a:r>
              <a:rPr lang="en-US" sz="3600" b="1" dirty="0" smtClean="0">
                <a:latin typeface="Century Gothic" panose="020B0502020202020204" pitchFamily="34" charset="0"/>
              </a:rPr>
              <a:t>Questions?</a:t>
            </a:r>
            <a:endParaRPr lang="en-US" sz="3600" b="1" dirty="0">
              <a:latin typeface="Century Gothic" panose="020B0502020202020204" pitchFamily="34" charset="0"/>
            </a:endParaRPr>
          </a:p>
        </p:txBody>
      </p:sp>
      <p:sp>
        <p:nvSpPr>
          <p:cNvPr id="9" name="Title 1"/>
          <p:cNvSpPr>
            <a:spLocks noGrp="1"/>
          </p:cNvSpPr>
          <p:nvPr>
            <p:ph type="ctrTitle"/>
          </p:nvPr>
        </p:nvSpPr>
        <p:spPr>
          <a:xfrm>
            <a:off x="1676400" y="2995353"/>
            <a:ext cx="9144000" cy="1154690"/>
          </a:xfrm>
        </p:spPr>
        <p:txBody>
          <a:bodyPr>
            <a:normAutofit fontScale="90000"/>
          </a:bodyPr>
          <a:lstStyle/>
          <a:p>
            <a:r>
              <a:rPr lang="en-US" b="1" dirty="0" smtClean="0">
                <a:latin typeface="Century Gothic" panose="020B0502020202020204" pitchFamily="34" charset="0"/>
              </a:rPr>
              <a:t>Accountability </a:t>
            </a:r>
            <a:r>
              <a:rPr lang="en-US" b="1" dirty="0">
                <a:latin typeface="Century Gothic" panose="020B0502020202020204" pitchFamily="34" charset="0"/>
              </a:rPr>
              <a:t>101</a:t>
            </a:r>
            <a:r>
              <a:rPr lang="en-US" b="1" dirty="0">
                <a:latin typeface="Century Gothic" panose="020B0502020202020204" pitchFamily="34" charset="0"/>
                <a:cs typeface="+mj-ea"/>
              </a:rPr>
              <a:t/>
            </a:r>
            <a:br>
              <a:rPr lang="en-US" b="1" dirty="0">
                <a:latin typeface="Century Gothic" panose="020B0502020202020204" pitchFamily="34" charset="0"/>
                <a:cs typeface="+mj-ea"/>
              </a:rPr>
            </a:br>
            <a:endParaRPr lang="en-US" b="1" dirty="0">
              <a:latin typeface="Century Gothic" panose="020B0502020202020204" pitchFamily="34" charset="0"/>
            </a:endParaRPr>
          </a:p>
        </p:txBody>
      </p:sp>
    </p:spTree>
    <p:extLst>
      <p:ext uri="{BB962C8B-B14F-4D97-AF65-F5344CB8AC3E}">
        <p14:creationId xmlns:p14="http://schemas.microsoft.com/office/powerpoint/2010/main" val="2711465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ubtitle 2"/>
          <p:cNvSpPr txBox="1">
            <a:spLocks/>
          </p:cNvSpPr>
          <p:nvPr/>
        </p:nvSpPr>
        <p:spPr>
          <a:xfrm>
            <a:off x="1676400" y="344468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800"/>
              </a:spcAft>
            </a:pPr>
            <a:r>
              <a:rPr lang="en-US" dirty="0" smtClean="0">
                <a:latin typeface="Century Gothic" panose="020B0502020202020204" pitchFamily="34" charset="0"/>
              </a:rPr>
              <a:t>Rhode Island’s New Statewide System</a:t>
            </a:r>
            <a:br>
              <a:rPr lang="en-US" dirty="0" smtClean="0">
                <a:latin typeface="Century Gothic" panose="020B0502020202020204" pitchFamily="34" charset="0"/>
              </a:rPr>
            </a:br>
            <a:r>
              <a:rPr lang="en-US" dirty="0" smtClean="0">
                <a:latin typeface="Century Gothic" panose="020B0502020202020204" pitchFamily="34" charset="0"/>
              </a:rPr>
              <a:t>for School Accountability</a:t>
            </a:r>
          </a:p>
          <a:p>
            <a:r>
              <a:rPr lang="en-US" sz="3600" b="1" dirty="0" smtClean="0">
                <a:latin typeface="Century Gothic" panose="020B0502020202020204" pitchFamily="34" charset="0"/>
              </a:rPr>
              <a:t>Appendix</a:t>
            </a:r>
            <a:endParaRPr lang="en-US" sz="3600" b="1" dirty="0">
              <a:latin typeface="Century Gothic" panose="020B0502020202020204" pitchFamily="34" charset="0"/>
            </a:endParaRPr>
          </a:p>
        </p:txBody>
      </p:sp>
      <p:sp>
        <p:nvSpPr>
          <p:cNvPr id="9" name="Title 1"/>
          <p:cNvSpPr>
            <a:spLocks noGrp="1"/>
          </p:cNvSpPr>
          <p:nvPr>
            <p:ph type="ctrTitle"/>
          </p:nvPr>
        </p:nvSpPr>
        <p:spPr>
          <a:xfrm>
            <a:off x="1676400" y="2995353"/>
            <a:ext cx="9144000" cy="1154690"/>
          </a:xfrm>
        </p:spPr>
        <p:txBody>
          <a:bodyPr>
            <a:normAutofit fontScale="90000"/>
          </a:bodyPr>
          <a:lstStyle/>
          <a:p>
            <a:r>
              <a:rPr lang="en-US" b="1" dirty="0" smtClean="0">
                <a:latin typeface="Century Gothic" panose="020B0502020202020204" pitchFamily="34" charset="0"/>
              </a:rPr>
              <a:t>Accountability </a:t>
            </a:r>
            <a:r>
              <a:rPr lang="en-US" b="1" dirty="0">
                <a:latin typeface="Century Gothic" panose="020B0502020202020204" pitchFamily="34" charset="0"/>
              </a:rPr>
              <a:t>101</a:t>
            </a:r>
            <a:r>
              <a:rPr lang="en-US" b="1" dirty="0">
                <a:latin typeface="Century Gothic" panose="020B0502020202020204" pitchFamily="34" charset="0"/>
                <a:cs typeface="+mj-ea"/>
              </a:rPr>
              <a:t/>
            </a:r>
            <a:br>
              <a:rPr lang="en-US" b="1" dirty="0">
                <a:latin typeface="Century Gothic" panose="020B0502020202020204" pitchFamily="34" charset="0"/>
                <a:cs typeface="+mj-ea"/>
              </a:rPr>
            </a:br>
            <a:endParaRPr lang="en-US" b="1" dirty="0">
              <a:latin typeface="Century Gothic" panose="020B0502020202020204" pitchFamily="34" charset="0"/>
            </a:endParaRPr>
          </a:p>
        </p:txBody>
      </p:sp>
    </p:spTree>
    <p:extLst>
      <p:ext uri="{BB962C8B-B14F-4D97-AF65-F5344CB8AC3E}">
        <p14:creationId xmlns:p14="http://schemas.microsoft.com/office/powerpoint/2010/main" val="2839862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a:spLocks noGrp="1"/>
          </p:cNvSpPr>
          <p:nvPr>
            <p:ph type="title"/>
          </p:nvPr>
        </p:nvSpPr>
        <p:spPr>
          <a:xfrm>
            <a:off x="829407" y="462633"/>
            <a:ext cx="10509739" cy="1325563"/>
          </a:xfrm>
        </p:spPr>
        <p:txBody>
          <a:bodyPr>
            <a:normAutofit/>
          </a:bodyPr>
          <a:lstStyle/>
          <a:p>
            <a:r>
              <a:rPr lang="en-US" sz="3200" b="1" dirty="0" smtClean="0">
                <a:latin typeface="Century Gothic" panose="020B0502020202020204" pitchFamily="34" charset="0"/>
              </a:rPr>
              <a:t>What are the components of Rhode Island’s Accountability system?</a:t>
            </a:r>
            <a:endParaRPr lang="en-US" sz="3200" b="1" dirty="0">
              <a:latin typeface="Century Gothic" panose="020B0502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1173" y="1717858"/>
            <a:ext cx="8246208" cy="4638492"/>
          </a:xfrm>
          <a:prstGeom prst="rect">
            <a:avLst/>
          </a:prstGeom>
        </p:spPr>
      </p:pic>
    </p:spTree>
    <p:extLst>
      <p:ext uri="{BB962C8B-B14F-4D97-AF65-F5344CB8AC3E}">
        <p14:creationId xmlns:p14="http://schemas.microsoft.com/office/powerpoint/2010/main" val="3620263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890816" y="583751"/>
            <a:ext cx="10515600" cy="1588506"/>
          </a:xfrm>
        </p:spPr>
        <p:txBody>
          <a:bodyPr>
            <a:normAutofit/>
          </a:bodyPr>
          <a:lstStyle/>
          <a:p>
            <a:pPr marL="457200" indent="-457200"/>
            <a:r>
              <a:rPr lang="en-US" sz="4000" b="1" dirty="0" smtClean="0">
                <a:latin typeface="Century Gothic" panose="020B0502020202020204" pitchFamily="34" charset="0"/>
              </a:rPr>
              <a:t>Scoring Individual Measures – Student Chronic Absenteeism</a:t>
            </a:r>
            <a:endParaRPr lang="en-US" sz="40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2572712"/>
              </p:ext>
            </p:extLst>
          </p:nvPr>
        </p:nvGraphicFramePr>
        <p:xfrm>
          <a:off x="1200115" y="2315500"/>
          <a:ext cx="4643699" cy="3103354"/>
        </p:xfrm>
        <a:graphic>
          <a:graphicData uri="http://schemas.openxmlformats.org/drawingml/2006/table">
            <a:tbl>
              <a:tblPr firstRow="1" bandRow="1">
                <a:tableStyleId>{5C22544A-7EE6-4342-B048-85BDC9FD1C3A}</a:tableStyleId>
              </a:tblPr>
              <a:tblGrid>
                <a:gridCol w="2729140">
                  <a:extLst>
                    <a:ext uri="{9D8B030D-6E8A-4147-A177-3AD203B41FA5}">
                      <a16:colId xmlns:a16="http://schemas.microsoft.com/office/drawing/2014/main" val="1758918906"/>
                    </a:ext>
                  </a:extLst>
                </a:gridCol>
                <a:gridCol w="1914559">
                  <a:extLst>
                    <a:ext uri="{9D8B030D-6E8A-4147-A177-3AD203B41FA5}">
                      <a16:colId xmlns:a16="http://schemas.microsoft.com/office/drawing/2014/main" val="712842990"/>
                    </a:ext>
                  </a:extLst>
                </a:gridCol>
              </a:tblGrid>
              <a:tr h="497314">
                <a:tc gridSpan="2">
                  <a:txBody>
                    <a:bodyPr/>
                    <a:lstStyle/>
                    <a:p>
                      <a:pPr algn="ctr"/>
                      <a:r>
                        <a:rPr lang="en-US" sz="1600" dirty="0" smtClean="0"/>
                        <a:t>Elementary and Middle Schools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051000"/>
                  </a:ext>
                </a:extLst>
              </a:tr>
              <a:tr h="859536">
                <a:tc>
                  <a:txBody>
                    <a:bodyPr/>
                    <a:lstStyle/>
                    <a:p>
                      <a:pPr algn="ctr"/>
                      <a:r>
                        <a:rPr lang="en-US" sz="1600" dirty="0" smtClean="0"/>
                        <a:t>Percent Chronically Absent (Student)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Student Chronic Absenteeism</a:t>
                      </a:r>
                      <a:r>
                        <a:rPr lang="en-US" sz="1600" baseline="0" dirty="0" smtClean="0"/>
                        <a:t>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132963"/>
                  </a:ext>
                </a:extLst>
              </a:tr>
              <a:tr h="531494">
                <a:tc>
                  <a:txBody>
                    <a:bodyPr/>
                    <a:lstStyle/>
                    <a:p>
                      <a:pPr algn="ctr"/>
                      <a:r>
                        <a:rPr lang="en-US" sz="1600" dirty="0" smtClean="0"/>
                        <a:t>&gt;=</a:t>
                      </a:r>
                      <a:r>
                        <a:rPr lang="en-US" sz="1600" baseline="0" dirty="0" smtClean="0"/>
                        <a:t> 15</a:t>
                      </a:r>
                    </a:p>
                    <a:p>
                      <a:pPr algn="ctr"/>
                      <a:r>
                        <a:rPr lang="en-US" sz="1600" baseline="0" dirty="0" smtClean="0"/>
                        <a:t>OR</a:t>
                      </a:r>
                    </a:p>
                    <a:p>
                      <a:pPr algn="ctr"/>
                      <a:r>
                        <a:rPr lang="en-US" sz="1600" baseline="0" dirty="0" smtClean="0"/>
                        <a:t>No data reported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 Point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56867"/>
                  </a:ext>
                </a:extLst>
              </a:tr>
              <a:tr h="466344">
                <a:tc>
                  <a:txBody>
                    <a:bodyPr/>
                    <a:lstStyle/>
                    <a:p>
                      <a:pPr algn="ctr"/>
                      <a:r>
                        <a:rPr lang="en-US" sz="1600" dirty="0" smtClean="0"/>
                        <a:t>&gt;= 5 AND &lt; 15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814478"/>
                  </a:ext>
                </a:extLst>
              </a:tr>
              <a:tr h="457200">
                <a:tc>
                  <a:txBody>
                    <a:bodyPr/>
                    <a:lstStyle/>
                    <a:p>
                      <a:pPr algn="ctr"/>
                      <a:r>
                        <a:rPr lang="en-US" sz="1600" dirty="0" smtClean="0"/>
                        <a:t>&lt; 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937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79865259"/>
              </p:ext>
            </p:extLst>
          </p:nvPr>
        </p:nvGraphicFramePr>
        <p:xfrm>
          <a:off x="6148616" y="2315500"/>
          <a:ext cx="4923968" cy="3103354"/>
        </p:xfrm>
        <a:graphic>
          <a:graphicData uri="http://schemas.openxmlformats.org/drawingml/2006/table">
            <a:tbl>
              <a:tblPr firstRow="1" bandRow="1">
                <a:tableStyleId>{5C22544A-7EE6-4342-B048-85BDC9FD1C3A}</a:tableStyleId>
              </a:tblPr>
              <a:tblGrid>
                <a:gridCol w="2893856">
                  <a:extLst>
                    <a:ext uri="{9D8B030D-6E8A-4147-A177-3AD203B41FA5}">
                      <a16:colId xmlns:a16="http://schemas.microsoft.com/office/drawing/2014/main" val="1758918906"/>
                    </a:ext>
                  </a:extLst>
                </a:gridCol>
                <a:gridCol w="2030112">
                  <a:extLst>
                    <a:ext uri="{9D8B030D-6E8A-4147-A177-3AD203B41FA5}">
                      <a16:colId xmlns:a16="http://schemas.microsoft.com/office/drawing/2014/main" val="712842990"/>
                    </a:ext>
                  </a:extLst>
                </a:gridCol>
              </a:tblGrid>
              <a:tr h="497314">
                <a:tc gridSpan="2">
                  <a:txBody>
                    <a:bodyPr/>
                    <a:lstStyle/>
                    <a:p>
                      <a:pPr algn="ctr"/>
                      <a:r>
                        <a:rPr lang="en-US" sz="1600" dirty="0" smtClean="0"/>
                        <a:t>High Schools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051000"/>
                  </a:ext>
                </a:extLst>
              </a:tr>
              <a:tr h="859536">
                <a:tc>
                  <a:txBody>
                    <a:bodyPr/>
                    <a:lstStyle/>
                    <a:p>
                      <a:pPr algn="ctr"/>
                      <a:r>
                        <a:rPr lang="en-US" sz="1600" dirty="0" smtClean="0"/>
                        <a:t>Percent Chronically Absent (Student)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Student Chronic Absenteeism</a:t>
                      </a:r>
                      <a:r>
                        <a:rPr lang="en-US" sz="1600" baseline="0" dirty="0" smtClean="0"/>
                        <a:t>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132963"/>
                  </a:ext>
                </a:extLst>
              </a:tr>
              <a:tr h="531494">
                <a:tc>
                  <a:txBody>
                    <a:bodyPr/>
                    <a:lstStyle/>
                    <a:p>
                      <a:pPr algn="ctr"/>
                      <a:r>
                        <a:rPr lang="en-US" sz="1600" dirty="0" smtClean="0"/>
                        <a:t>&gt;=</a:t>
                      </a:r>
                      <a:r>
                        <a:rPr lang="en-US" sz="1600" baseline="0" dirty="0" smtClean="0"/>
                        <a:t> 20</a:t>
                      </a:r>
                    </a:p>
                    <a:p>
                      <a:pPr algn="ctr"/>
                      <a:r>
                        <a:rPr lang="en-US" sz="1600" baseline="0" dirty="0" smtClean="0"/>
                        <a:t>OR</a:t>
                      </a:r>
                    </a:p>
                    <a:p>
                      <a:pPr algn="ctr"/>
                      <a:r>
                        <a:rPr lang="en-US" sz="1600" baseline="0" dirty="0" smtClean="0"/>
                        <a:t>No data reported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 Point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56867"/>
                  </a:ext>
                </a:extLst>
              </a:tr>
              <a:tr h="466344">
                <a:tc>
                  <a:txBody>
                    <a:bodyPr/>
                    <a:lstStyle/>
                    <a:p>
                      <a:pPr algn="ctr"/>
                      <a:r>
                        <a:rPr lang="en-US" sz="1600" dirty="0" smtClean="0"/>
                        <a:t>&gt;= 10 AND &lt; 20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814478"/>
                  </a:ext>
                </a:extLst>
              </a:tr>
              <a:tr h="457200">
                <a:tc>
                  <a:txBody>
                    <a:bodyPr/>
                    <a:lstStyle/>
                    <a:p>
                      <a:pPr algn="ctr"/>
                      <a:r>
                        <a:rPr lang="en-US" sz="1600" dirty="0" smtClean="0"/>
                        <a:t>&lt; 10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9376"/>
                  </a:ext>
                </a:extLst>
              </a:tr>
            </a:tbl>
          </a:graphicData>
        </a:graphic>
      </p:graphicFrame>
    </p:spTree>
    <p:extLst>
      <p:ext uri="{BB962C8B-B14F-4D97-AF65-F5344CB8AC3E}">
        <p14:creationId xmlns:p14="http://schemas.microsoft.com/office/powerpoint/2010/main" val="3167909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890816" y="399085"/>
            <a:ext cx="10515600" cy="1411712"/>
          </a:xfrm>
        </p:spPr>
        <p:txBody>
          <a:bodyPr>
            <a:normAutofit/>
          </a:bodyPr>
          <a:lstStyle/>
          <a:p>
            <a:pPr marL="457200" indent="-457200"/>
            <a:r>
              <a:rPr lang="en-US" sz="4000" b="1" dirty="0" smtClean="0">
                <a:latin typeface="Century Gothic" panose="020B0502020202020204" pitchFamily="34" charset="0"/>
              </a:rPr>
              <a:t>Scoring Individual Measures – Graduation Rate</a:t>
            </a:r>
            <a:endParaRPr lang="en-US" sz="4000" b="1"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29283263"/>
              </p:ext>
            </p:extLst>
          </p:nvPr>
        </p:nvGraphicFramePr>
        <p:xfrm>
          <a:off x="2605316" y="3547204"/>
          <a:ext cx="6447244" cy="2434290"/>
        </p:xfrm>
        <a:graphic>
          <a:graphicData uri="http://schemas.openxmlformats.org/drawingml/2006/table">
            <a:tbl>
              <a:tblPr firstRow="1" bandRow="1">
                <a:tableStyleId>{5C22544A-7EE6-4342-B048-85BDC9FD1C3A}</a:tableStyleId>
              </a:tblPr>
              <a:tblGrid>
                <a:gridCol w="4078224">
                  <a:extLst>
                    <a:ext uri="{9D8B030D-6E8A-4147-A177-3AD203B41FA5}">
                      <a16:colId xmlns:a16="http://schemas.microsoft.com/office/drawing/2014/main" val="1758918906"/>
                    </a:ext>
                  </a:extLst>
                </a:gridCol>
                <a:gridCol w="2369020">
                  <a:extLst>
                    <a:ext uri="{9D8B030D-6E8A-4147-A177-3AD203B41FA5}">
                      <a16:colId xmlns:a16="http://schemas.microsoft.com/office/drawing/2014/main" val="712842990"/>
                    </a:ext>
                  </a:extLst>
                </a:gridCol>
              </a:tblGrid>
              <a:tr h="453606">
                <a:tc>
                  <a:txBody>
                    <a:bodyPr/>
                    <a:lstStyle/>
                    <a:p>
                      <a:pPr algn="ctr"/>
                      <a:r>
                        <a:rPr lang="en-US" sz="1600" dirty="0" smtClean="0"/>
                        <a:t>Composite Graduation Rate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Graduation </a:t>
                      </a:r>
                      <a:r>
                        <a:rPr lang="en-US" sz="1600" baseline="0" dirty="0" smtClean="0"/>
                        <a:t>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132963"/>
                  </a:ext>
                </a:extLst>
              </a:tr>
              <a:tr h="444292">
                <a:tc>
                  <a:txBody>
                    <a:bodyPr/>
                    <a:lstStyle/>
                    <a:p>
                      <a:pPr algn="ctr"/>
                      <a:r>
                        <a:rPr lang="en-US" sz="1600" dirty="0" smtClean="0"/>
                        <a:t>&lt;= 67% 4-Year Graduation (not composite)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 Point*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56867"/>
                  </a:ext>
                </a:extLst>
              </a:tr>
              <a:tr h="389831">
                <a:tc>
                  <a:txBody>
                    <a:bodyPr/>
                    <a:lstStyle/>
                    <a:p>
                      <a:pPr algn="ctr"/>
                      <a:r>
                        <a:rPr lang="en-US" sz="1600" dirty="0" smtClean="0"/>
                        <a:t>&lt; 80%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814478"/>
                  </a:ext>
                </a:extLst>
              </a:tr>
              <a:tr h="382187">
                <a:tc>
                  <a:txBody>
                    <a:bodyPr/>
                    <a:lstStyle/>
                    <a:p>
                      <a:pPr algn="ctr"/>
                      <a:r>
                        <a:rPr lang="en-US" sz="1600" dirty="0" smtClean="0"/>
                        <a:t>&gt;= 80% AND &lt; 90%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9376"/>
                  </a:ext>
                </a:extLst>
              </a:tr>
              <a:tr h="382187">
                <a:tc>
                  <a:txBody>
                    <a:bodyPr/>
                    <a:lstStyle/>
                    <a:p>
                      <a:pPr algn="ctr"/>
                      <a:r>
                        <a:rPr lang="en-US" sz="1600" dirty="0" smtClean="0"/>
                        <a:t>&gt;= 90%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4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004505"/>
                  </a:ext>
                </a:extLst>
              </a:tr>
              <a:tr h="382187">
                <a:tc>
                  <a:txBody>
                    <a:bodyPr/>
                    <a:lstStyle/>
                    <a:p>
                      <a:pPr algn="ctr"/>
                      <a:r>
                        <a:rPr lang="en-US" sz="1600" dirty="0" smtClean="0"/>
                        <a:t>&gt;=</a:t>
                      </a:r>
                      <a:r>
                        <a:rPr lang="en-US" sz="1600" baseline="0" dirty="0" smtClean="0"/>
                        <a:t> 95% 4-Year Graduation (not composite)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5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928759"/>
                  </a:ext>
                </a:extLst>
              </a:tr>
            </a:tbl>
          </a:graphicData>
        </a:graphic>
      </p:graphicFrame>
      <p:sp>
        <p:nvSpPr>
          <p:cNvPr id="2" name="TextBox 1"/>
          <p:cNvSpPr txBox="1"/>
          <p:nvPr/>
        </p:nvSpPr>
        <p:spPr>
          <a:xfrm>
            <a:off x="969264" y="1648472"/>
            <a:ext cx="10384536" cy="1754326"/>
          </a:xfrm>
          <a:prstGeom prst="rect">
            <a:avLst/>
          </a:prstGeom>
          <a:noFill/>
        </p:spPr>
        <p:txBody>
          <a:bodyPr wrap="square" rtlCol="0">
            <a:spAutoFit/>
          </a:bodyPr>
          <a:lstStyle/>
          <a:p>
            <a:pPr marL="457200" indent="-457200"/>
            <a:r>
              <a:rPr lang="en-US" dirty="0" smtClean="0">
                <a:latin typeface="Century Gothic" panose="020B0502020202020204" pitchFamily="34" charset="0"/>
              </a:rPr>
              <a:t>Composite Graduation Rate = 1/3 </a:t>
            </a:r>
            <a:r>
              <a:rPr lang="en-US" dirty="0" smtClean="0">
                <a:latin typeface="Century Gothic" panose="020B0502020202020204" pitchFamily="34" charset="0"/>
              </a:rPr>
              <a:t>each: 4-year </a:t>
            </a:r>
            <a:r>
              <a:rPr lang="en-US" dirty="0" smtClean="0">
                <a:latin typeface="Century Gothic" panose="020B0502020202020204" pitchFamily="34" charset="0"/>
              </a:rPr>
              <a:t>graduation rate, </a:t>
            </a:r>
            <a:r>
              <a:rPr lang="en-US" dirty="0" smtClean="0">
                <a:latin typeface="Century Gothic" panose="020B0502020202020204" pitchFamily="34" charset="0"/>
              </a:rPr>
              <a:t>5-year </a:t>
            </a:r>
            <a:r>
              <a:rPr lang="en-US" dirty="0" smtClean="0">
                <a:latin typeface="Century Gothic" panose="020B0502020202020204" pitchFamily="34" charset="0"/>
              </a:rPr>
              <a:t>graduation rate, and </a:t>
            </a:r>
            <a:r>
              <a:rPr lang="en-US" dirty="0" smtClean="0">
                <a:latin typeface="Century Gothic" panose="020B0502020202020204" pitchFamily="34" charset="0"/>
              </a:rPr>
              <a:t>6-year </a:t>
            </a:r>
            <a:r>
              <a:rPr lang="en-US" dirty="0" smtClean="0">
                <a:latin typeface="Century Gothic" panose="020B0502020202020204" pitchFamily="34" charset="0"/>
              </a:rPr>
              <a:t>graduation rate</a:t>
            </a:r>
          </a:p>
          <a:p>
            <a:pPr marL="457200" indent="-457200"/>
            <a:r>
              <a:rPr lang="en-US" dirty="0" smtClean="0">
                <a:latin typeface="Century Gothic" panose="020B0502020202020204" pitchFamily="34" charset="0"/>
              </a:rPr>
              <a:t>Scores of 2-4 points use the composite graduation rate. Excellent and very poor 4-year graduation rates correspond to five and one points, respectively. This aligns with Rhode Island’s long-term goals as well as federal requirement that schools with less than 67% graduation rates be identified as in need of comprehensive support and improvement.</a:t>
            </a:r>
            <a:endParaRPr lang="en-US" dirty="0">
              <a:latin typeface="Century Gothic" panose="020B0502020202020204" pitchFamily="34" charset="0"/>
            </a:endParaRPr>
          </a:p>
        </p:txBody>
      </p:sp>
      <p:sp>
        <p:nvSpPr>
          <p:cNvPr id="4" name="TextBox 3"/>
          <p:cNvSpPr txBox="1"/>
          <p:nvPr/>
        </p:nvSpPr>
        <p:spPr>
          <a:xfrm>
            <a:off x="2605316" y="5981494"/>
            <a:ext cx="7160476" cy="615553"/>
          </a:xfrm>
          <a:prstGeom prst="rect">
            <a:avLst/>
          </a:prstGeom>
          <a:noFill/>
        </p:spPr>
        <p:txBody>
          <a:bodyPr wrap="square" rtlCol="0">
            <a:spAutoFit/>
          </a:bodyPr>
          <a:lstStyle/>
          <a:p>
            <a:r>
              <a:rPr lang="en-US" sz="1600" i="1" dirty="0" smtClean="0"/>
              <a:t>* Also </a:t>
            </a:r>
            <a:r>
              <a:rPr lang="en-US" sz="1600" i="1" dirty="0"/>
              <a:t>identified for comprehensive support and improvement</a:t>
            </a:r>
          </a:p>
          <a:p>
            <a:endParaRPr lang="en-US" dirty="0"/>
          </a:p>
        </p:txBody>
      </p:sp>
    </p:spTree>
    <p:extLst>
      <p:ext uri="{BB962C8B-B14F-4D97-AF65-F5344CB8AC3E}">
        <p14:creationId xmlns:p14="http://schemas.microsoft.com/office/powerpoint/2010/main" val="2599586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1066800" y="282194"/>
            <a:ext cx="10515600" cy="1325563"/>
          </a:xfrm>
        </p:spPr>
        <p:txBody>
          <a:bodyPr>
            <a:normAutofit/>
          </a:bodyPr>
          <a:lstStyle/>
          <a:p>
            <a:r>
              <a:rPr lang="en-US" sz="4000" b="1" dirty="0">
                <a:latin typeface="Century Gothic" panose="020B0502020202020204" pitchFamily="34" charset="0"/>
              </a:rPr>
              <a:t>Exiting Identification</a:t>
            </a:r>
          </a:p>
        </p:txBody>
      </p:sp>
      <p:sp>
        <p:nvSpPr>
          <p:cNvPr id="4" name="Content Placeholder 2"/>
          <p:cNvSpPr>
            <a:spLocks noGrp="1"/>
          </p:cNvSpPr>
          <p:nvPr>
            <p:ph idx="1"/>
          </p:nvPr>
        </p:nvSpPr>
        <p:spPr>
          <a:xfrm>
            <a:off x="952500" y="1245996"/>
            <a:ext cx="10515600" cy="4421761"/>
          </a:xfrm>
        </p:spPr>
        <p:txBody>
          <a:bodyPr>
            <a:noAutofit/>
          </a:bodyPr>
          <a:lstStyle/>
          <a:p>
            <a:pPr>
              <a:lnSpc>
                <a:spcPct val="120000"/>
              </a:lnSpc>
              <a:spcBef>
                <a:spcPts val="600"/>
              </a:spcBef>
            </a:pPr>
            <a:r>
              <a:rPr lang="en-US" sz="1500" b="1" u="sng" dirty="0" smtClean="0">
                <a:latin typeface="Century Gothic" panose="020B0502020202020204" pitchFamily="34" charset="0"/>
              </a:rPr>
              <a:t>Additional Targeted </a:t>
            </a:r>
            <a:r>
              <a:rPr lang="en-US" sz="1500" b="1" u="sng" dirty="0">
                <a:latin typeface="Century Gothic" panose="020B0502020202020204" pitchFamily="34" charset="0"/>
              </a:rPr>
              <a:t>Support and </a:t>
            </a:r>
            <a:r>
              <a:rPr lang="en-US" sz="1500" b="1" u="sng" dirty="0" smtClean="0">
                <a:latin typeface="Century Gothic" panose="020B0502020202020204" pitchFamily="34" charset="0"/>
              </a:rPr>
              <a:t>Improvement (Low-Performing Subgroup)</a:t>
            </a:r>
            <a:endParaRPr lang="en-US" sz="1500" b="1" u="sng" dirty="0">
              <a:latin typeface="Century Gothic" panose="020B0502020202020204" pitchFamily="34" charset="0"/>
            </a:endParaRPr>
          </a:p>
          <a:p>
            <a:pPr lvl="1">
              <a:lnSpc>
                <a:spcPct val="120000"/>
              </a:lnSpc>
              <a:spcBef>
                <a:spcPts val="0"/>
              </a:spcBef>
            </a:pPr>
            <a:r>
              <a:rPr lang="en-US" sz="1400" dirty="0">
                <a:latin typeface="Century Gothic" panose="020B0502020202020204" pitchFamily="34" charset="0"/>
              </a:rPr>
              <a:t>A school will no longer be identified as in need of targeted support and improvement if </a:t>
            </a:r>
            <a:r>
              <a:rPr lang="en-US" sz="1400" dirty="0" smtClean="0">
                <a:latin typeface="Century Gothic" panose="020B0502020202020204" pitchFamily="34" charset="0"/>
              </a:rPr>
              <a:t>(1) the </a:t>
            </a:r>
            <a:r>
              <a:rPr lang="en-US" sz="1400" dirty="0">
                <a:latin typeface="Century Gothic" panose="020B0502020202020204" pitchFamily="34" charset="0"/>
              </a:rPr>
              <a:t>positive change in performance for that subgroup exceeds the statewide change in performance for that same </a:t>
            </a:r>
            <a:r>
              <a:rPr lang="en-US" sz="1400" dirty="0" smtClean="0">
                <a:latin typeface="Century Gothic" panose="020B0502020202020204" pitchFamily="34" charset="0"/>
              </a:rPr>
              <a:t>subgroup and (2) the subgroup no longer falls inside the parameters from when they were identified.</a:t>
            </a:r>
            <a:endParaRPr lang="en-US" sz="1400" dirty="0">
              <a:latin typeface="Century Gothic" panose="020B0502020202020204" pitchFamily="34" charset="0"/>
            </a:endParaRPr>
          </a:p>
          <a:p>
            <a:pPr lvl="1">
              <a:lnSpc>
                <a:spcPct val="120000"/>
              </a:lnSpc>
              <a:spcBef>
                <a:spcPts val="0"/>
              </a:spcBef>
              <a:spcAft>
                <a:spcPts val="600"/>
              </a:spcAft>
            </a:pPr>
            <a:r>
              <a:rPr lang="en-US" sz="1400" dirty="0">
                <a:latin typeface="Century Gothic" panose="020B0502020202020204" pitchFamily="34" charset="0"/>
              </a:rPr>
              <a:t>Schools identified as Targeted Support and Improvement in the Lowest Performing Subgroups category for four consecutive years will be re-designated as in need of Comprehensive Support and </a:t>
            </a:r>
            <a:r>
              <a:rPr lang="en-US" sz="1400" dirty="0" smtClean="0">
                <a:latin typeface="Century Gothic" panose="020B0502020202020204" pitchFamily="34" charset="0"/>
              </a:rPr>
              <a:t>Improvement</a:t>
            </a:r>
          </a:p>
          <a:p>
            <a:pPr>
              <a:lnSpc>
                <a:spcPct val="120000"/>
              </a:lnSpc>
              <a:spcBef>
                <a:spcPts val="600"/>
              </a:spcBef>
            </a:pPr>
            <a:r>
              <a:rPr lang="en-US" sz="1500" b="1" u="sng" dirty="0" smtClean="0">
                <a:latin typeface="Century Gothic" panose="020B0502020202020204" pitchFamily="34" charset="0"/>
              </a:rPr>
              <a:t>Comprehensive </a:t>
            </a:r>
            <a:r>
              <a:rPr lang="en-US" sz="1500" b="1" u="sng" dirty="0">
                <a:latin typeface="Century Gothic" panose="020B0502020202020204" pitchFamily="34" charset="0"/>
              </a:rPr>
              <a:t>Support and Improvement</a:t>
            </a:r>
          </a:p>
          <a:p>
            <a:pPr lvl="1">
              <a:lnSpc>
                <a:spcPct val="120000"/>
              </a:lnSpc>
              <a:spcBef>
                <a:spcPts val="0"/>
              </a:spcBef>
            </a:pPr>
            <a:r>
              <a:rPr lang="en-US" sz="1400" dirty="0">
                <a:latin typeface="Century Gothic" panose="020B0502020202020204" pitchFamily="34" charset="0"/>
              </a:rPr>
              <a:t>A school </a:t>
            </a:r>
            <a:r>
              <a:rPr lang="en-US" sz="1400" dirty="0" smtClean="0">
                <a:latin typeface="Century Gothic" panose="020B0502020202020204" pitchFamily="34" charset="0"/>
              </a:rPr>
              <a:t>identified due to low achievement and growth will </a:t>
            </a:r>
            <a:r>
              <a:rPr lang="en-US" sz="1400" dirty="0">
                <a:latin typeface="Century Gothic" panose="020B0502020202020204" pitchFamily="34" charset="0"/>
              </a:rPr>
              <a:t>no longer be identified as in need of comprehensive support and improvement if the school does not fall into the lowest 5% of all schools in achievement and </a:t>
            </a:r>
            <a:r>
              <a:rPr lang="en-US" sz="1400" dirty="0" smtClean="0">
                <a:latin typeface="Century Gothic" panose="020B0502020202020204" pitchFamily="34" charset="0"/>
              </a:rPr>
              <a:t>growth for both the (1) current year and (2) the year they were identified.</a:t>
            </a:r>
          </a:p>
          <a:p>
            <a:pPr lvl="1">
              <a:lnSpc>
                <a:spcPct val="120000"/>
              </a:lnSpc>
              <a:spcBef>
                <a:spcPts val="0"/>
              </a:spcBef>
            </a:pPr>
            <a:r>
              <a:rPr lang="en-US" sz="1400" dirty="0" smtClean="0">
                <a:latin typeface="Century Gothic" panose="020B0502020202020204" pitchFamily="34" charset="0"/>
              </a:rPr>
              <a:t>A school identified due to failure to graduate at least one third or more of their students may exit once they graduate at least two thirds of their students.</a:t>
            </a:r>
          </a:p>
          <a:p>
            <a:pPr lvl="1">
              <a:lnSpc>
                <a:spcPct val="120000"/>
              </a:lnSpc>
              <a:spcBef>
                <a:spcPts val="0"/>
              </a:spcBef>
            </a:pPr>
            <a:r>
              <a:rPr lang="en-US" sz="1400" dirty="0" smtClean="0">
                <a:latin typeface="Century Gothic" panose="020B0502020202020204" pitchFamily="34" charset="0"/>
              </a:rPr>
              <a:t>A school identified with the lowest score for all non-graduation indicators and one or two points for graduation if applicable may exit once they no longer meet the criteria for the lowest score in all areas for the year in which they were identified and the current year.</a:t>
            </a:r>
            <a:endParaRPr lang="en-US" sz="1400" dirty="0">
              <a:latin typeface="Century Gothic" panose="020B0502020202020204" pitchFamily="34" charset="0"/>
            </a:endParaRPr>
          </a:p>
          <a:p>
            <a:pPr lvl="1">
              <a:lnSpc>
                <a:spcPct val="120000"/>
              </a:lnSpc>
              <a:spcBef>
                <a:spcPts val="0"/>
              </a:spcBef>
            </a:pPr>
            <a:r>
              <a:rPr lang="en-US" sz="1400" dirty="0">
                <a:latin typeface="Century Gothic" panose="020B0502020202020204" pitchFamily="34" charset="0"/>
              </a:rPr>
              <a:t>Schools identified as in need of Comprehensive Support and Improvement  for four consecutive years will be re-designated as in need of school redesign.*</a:t>
            </a:r>
          </a:p>
        </p:txBody>
      </p:sp>
      <p:sp>
        <p:nvSpPr>
          <p:cNvPr id="5" name="Footer Placeholder 3"/>
          <p:cNvSpPr>
            <a:spLocks noGrp="1"/>
          </p:cNvSpPr>
          <p:nvPr>
            <p:ph type="ftr" sz="quarter" idx="11"/>
          </p:nvPr>
        </p:nvSpPr>
        <p:spPr>
          <a:xfrm>
            <a:off x="952500" y="5829491"/>
            <a:ext cx="10744200" cy="365125"/>
          </a:xfrm>
        </p:spPr>
        <p:txBody>
          <a:bodyPr/>
          <a:lstStyle/>
          <a:p>
            <a:pPr algn="l"/>
            <a:r>
              <a:rPr lang="en-US" sz="1400" i="1" dirty="0">
                <a:solidFill>
                  <a:schemeClr val="tx1"/>
                </a:solidFill>
                <a:latin typeface="Century Gothic" panose="020B0502020202020204" pitchFamily="34" charset="0"/>
              </a:rPr>
              <a:t>* Schools identified as "Priority" in 2017-18 will have 2 years before being re-designated as in need of school redesign</a:t>
            </a:r>
          </a:p>
        </p:txBody>
      </p:sp>
    </p:spTree>
    <p:extLst>
      <p:ext uri="{BB962C8B-B14F-4D97-AF65-F5344CB8AC3E}">
        <p14:creationId xmlns:p14="http://schemas.microsoft.com/office/powerpoint/2010/main" val="3143170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838200" y="365125"/>
            <a:ext cx="10515600" cy="1325563"/>
          </a:xfrm>
        </p:spPr>
        <p:txBody>
          <a:bodyPr>
            <a:normAutofit/>
          </a:bodyPr>
          <a:lstStyle/>
          <a:p>
            <a:r>
              <a:rPr lang="en-US" sz="4000" b="1" dirty="0">
                <a:latin typeface="Century Gothic" panose="020B0502020202020204" pitchFamily="34" charset="0"/>
              </a:rPr>
              <a:t>School Redesign</a:t>
            </a:r>
          </a:p>
        </p:txBody>
      </p:sp>
      <p:sp>
        <p:nvSpPr>
          <p:cNvPr id="4" name="Content Placeholder 2"/>
          <p:cNvSpPr>
            <a:spLocks noGrp="1"/>
          </p:cNvSpPr>
          <p:nvPr>
            <p:ph idx="1"/>
          </p:nvPr>
        </p:nvSpPr>
        <p:spPr>
          <a:xfrm>
            <a:off x="838200" y="1587881"/>
            <a:ext cx="10515600" cy="4351338"/>
          </a:xfrm>
        </p:spPr>
        <p:txBody>
          <a:bodyPr>
            <a:normAutofit/>
          </a:bodyPr>
          <a:lstStyle/>
          <a:p>
            <a:pPr marL="0" indent="0">
              <a:buNone/>
            </a:pPr>
            <a:r>
              <a:rPr lang="en-US" sz="2400" dirty="0">
                <a:latin typeface="Century Gothic" panose="020B0502020202020204" pitchFamily="34" charset="0"/>
              </a:rPr>
              <a:t>Any LEA with schools identified as in need of Comprehensive Support and Improvement may, with their designated Community Advisory Board, choose to initiate a School </a:t>
            </a:r>
            <a:r>
              <a:rPr lang="en-US" sz="2400" dirty="0" smtClean="0">
                <a:latin typeface="Century Gothic" panose="020B0502020202020204" pitchFamily="34" charset="0"/>
              </a:rPr>
              <a:t>Redesign.</a:t>
            </a: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a:p>
            <a:pPr marL="0" indent="0">
              <a:buNone/>
            </a:pPr>
            <a:r>
              <a:rPr lang="en-US" sz="2400" dirty="0">
                <a:latin typeface="Century Gothic" panose="020B0502020202020204" pitchFamily="34" charset="0"/>
              </a:rPr>
              <a:t>An LEA with schools identified as in need of Comprehensive Support and Improvement for four (or in some cases, two) consecutive years must initiate a School </a:t>
            </a:r>
            <a:r>
              <a:rPr lang="en-US" sz="2400" dirty="0" smtClean="0">
                <a:latin typeface="Century Gothic" panose="020B0502020202020204" pitchFamily="34" charset="0"/>
              </a:rPr>
              <a:t>Redesign.</a:t>
            </a:r>
            <a:endParaRPr lang="en-US" sz="2400" dirty="0">
              <a:latin typeface="Century Gothic" panose="020B0502020202020204" pitchFamily="34" charset="0"/>
            </a:endParaRPr>
          </a:p>
          <a:p>
            <a:pPr marL="0" indent="0">
              <a:buNone/>
            </a:pPr>
            <a:endParaRPr lang="en-US" sz="2400" dirty="0">
              <a:latin typeface="Century Gothic" panose="020B0502020202020204" pitchFamily="34" charset="0"/>
            </a:endParaRPr>
          </a:p>
          <a:p>
            <a:pPr marL="0" indent="0">
              <a:buNone/>
            </a:pPr>
            <a:r>
              <a:rPr lang="en-US" sz="2400" dirty="0">
                <a:latin typeface="Century Gothic" panose="020B0502020202020204" pitchFamily="34" charset="0"/>
              </a:rPr>
              <a:t>After initiation of School Redesign, the school will be classified as “New School Redesign” instead of Comprehensive Support and Improvement until the school meets exit criteria for up to 2 years.</a:t>
            </a:r>
          </a:p>
        </p:txBody>
      </p:sp>
    </p:spTree>
    <p:extLst>
      <p:ext uri="{BB962C8B-B14F-4D97-AF65-F5344CB8AC3E}">
        <p14:creationId xmlns:p14="http://schemas.microsoft.com/office/powerpoint/2010/main" val="31241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7" descr="Screenshot 2017-12-14 at 8.42.26 PM.png">
            <a:extLst>
              <a:ext uri="{FF2B5EF4-FFF2-40B4-BE49-F238E27FC236}">
                <a16:creationId xmlns:a16="http://schemas.microsoft.com/office/drawing/2014/main" id="{CC019FFA-1664-4901-88B8-890F7FD76C75}"/>
              </a:ext>
            </a:extLst>
          </p:cNvPr>
          <p:cNvPicPr>
            <a:picLocks noChangeAspect="1"/>
          </p:cNvPicPr>
          <p:nvPr/>
        </p:nvPicPr>
        <p:blipFill>
          <a:blip r:embed="rId3"/>
          <a:stretch>
            <a:fillRect/>
          </a:stretch>
        </p:blipFill>
        <p:spPr>
          <a:xfrm>
            <a:off x="2122170" y="497947"/>
            <a:ext cx="7565309" cy="5868020"/>
          </a:xfrm>
          <a:prstGeom prst="rect">
            <a:avLst/>
          </a:prstGeom>
        </p:spPr>
      </p:pic>
    </p:spTree>
    <p:extLst>
      <p:ext uri="{BB962C8B-B14F-4D97-AF65-F5344CB8AC3E}">
        <p14:creationId xmlns:p14="http://schemas.microsoft.com/office/powerpoint/2010/main" val="272068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865866" y="739922"/>
            <a:ext cx="10691800" cy="1080047"/>
          </a:xfrm>
        </p:spPr>
        <p:txBody>
          <a:bodyPr>
            <a:noAutofit/>
          </a:bodyPr>
          <a:lstStyle/>
          <a:p>
            <a:r>
              <a:rPr lang="en-US" sz="3200" b="1" dirty="0" smtClean="0">
                <a:latin typeface="Century Gothic" panose="020B0502020202020204" pitchFamily="34" charset="0"/>
              </a:rPr>
              <a:t>What’s new in Rhode Island’s Accountability system?</a:t>
            </a:r>
            <a:endParaRPr lang="en-US" sz="3200" b="1" dirty="0">
              <a:latin typeface="Century Gothic" panose="020B0502020202020204" pitchFamily="34" charset="0"/>
            </a:endParaRPr>
          </a:p>
        </p:txBody>
      </p:sp>
      <p:sp>
        <p:nvSpPr>
          <p:cNvPr id="4" name="Content Placeholder 2"/>
          <p:cNvSpPr>
            <a:spLocks noGrp="1"/>
          </p:cNvSpPr>
          <p:nvPr>
            <p:ph idx="1"/>
          </p:nvPr>
        </p:nvSpPr>
        <p:spPr>
          <a:xfrm>
            <a:off x="923192" y="4094045"/>
            <a:ext cx="10295794" cy="1764143"/>
          </a:xfrm>
          <a:solidFill>
            <a:schemeClr val="accent1">
              <a:lumMod val="20000"/>
              <a:lumOff val="80000"/>
            </a:schemeClr>
          </a:solidFill>
        </p:spPr>
        <p:txBody>
          <a:bodyPr anchor="t">
            <a:noAutofit/>
          </a:bodyPr>
          <a:lstStyle/>
          <a:p>
            <a:pPr marL="0" indent="0">
              <a:lnSpc>
                <a:spcPct val="150000"/>
              </a:lnSpc>
              <a:spcBef>
                <a:spcPts val="1800"/>
              </a:spcBef>
              <a:buNone/>
            </a:pPr>
            <a:r>
              <a:rPr lang="en-US" sz="1800" dirty="0" smtClean="0">
                <a:latin typeface="Century Gothic" panose="020B0502020202020204" pitchFamily="34" charset="0"/>
              </a:rPr>
              <a:t>         This is a </a:t>
            </a:r>
            <a:r>
              <a:rPr lang="en-US" sz="1800" b="1" dirty="0" smtClean="0">
                <a:latin typeface="Century Gothic" panose="020B0502020202020204" pitchFamily="34" charset="0"/>
              </a:rPr>
              <a:t>rule-based classification system</a:t>
            </a:r>
            <a:r>
              <a:rPr lang="en-US" sz="1800" dirty="0">
                <a:latin typeface="Century Gothic" panose="020B0502020202020204" pitchFamily="34" charset="0"/>
              </a:rPr>
              <a:t> </a:t>
            </a:r>
            <a:r>
              <a:rPr lang="en-US" sz="1800" dirty="0" smtClean="0">
                <a:latin typeface="Century Gothic" panose="020B0502020202020204" pitchFamily="34" charset="0"/>
              </a:rPr>
              <a:t>that combines all indicators through norm- and criterion-based rules to determine star </a:t>
            </a:r>
            <a:r>
              <a:rPr lang="en-US" sz="1800" dirty="0" smtClean="0">
                <a:latin typeface="Century Gothic" panose="020B0502020202020204" pitchFamily="34" charset="0"/>
              </a:rPr>
              <a:t>ratings</a:t>
            </a:r>
            <a:r>
              <a:rPr lang="en-US" sz="1800" dirty="0" smtClean="0">
                <a:latin typeface="Century Gothic" panose="020B0502020202020204" pitchFamily="34" charset="0"/>
              </a:rPr>
              <a:t>.*</a:t>
            </a:r>
          </a:p>
          <a:p>
            <a:pPr marL="457200" lvl="1" indent="0">
              <a:lnSpc>
                <a:spcPct val="150000"/>
              </a:lnSpc>
              <a:spcBef>
                <a:spcPts val="1800"/>
              </a:spcBef>
              <a:buNone/>
            </a:pPr>
            <a:r>
              <a:rPr lang="en-US" sz="1600" dirty="0" smtClean="0">
                <a:latin typeface="Century Gothic" panose="020B0502020202020204" pitchFamily="34" charset="0"/>
              </a:rPr>
              <a:t>*By </a:t>
            </a:r>
            <a:r>
              <a:rPr lang="en-US" sz="1600" dirty="0" smtClean="0">
                <a:latin typeface="Century Gothic" panose="020B0502020202020204" pitchFamily="34" charset="0"/>
              </a:rPr>
              <a:t>contrast, index systems </a:t>
            </a:r>
            <a:r>
              <a:rPr lang="en-US" sz="1600" dirty="0" smtClean="0">
                <a:latin typeface="Century Gothic" panose="020B0502020202020204" pitchFamily="34" charset="0"/>
              </a:rPr>
              <a:t>sum points </a:t>
            </a:r>
            <a:r>
              <a:rPr lang="en-US" sz="1600" dirty="0" smtClean="0">
                <a:latin typeface="Century Gothic" panose="020B0502020202020204" pitchFamily="34" charset="0"/>
              </a:rPr>
              <a:t>across all </a:t>
            </a:r>
            <a:r>
              <a:rPr lang="en-US" sz="1600" dirty="0" smtClean="0">
                <a:latin typeface="Century Gothic" panose="020B0502020202020204" pitchFamily="34" charset="0"/>
              </a:rPr>
              <a:t>indicators.</a:t>
            </a:r>
            <a:endParaRPr lang="en-US" sz="1600" dirty="0">
              <a:latin typeface="Century Gothic" panose="020B0502020202020204" pitchFamily="34" charset="0"/>
            </a:endParaRPr>
          </a:p>
          <a:p>
            <a:pPr>
              <a:lnSpc>
                <a:spcPct val="150000"/>
              </a:lnSpc>
              <a:buFontTx/>
              <a:buChar char="-"/>
            </a:pPr>
            <a:endParaRPr lang="en-US" sz="1800" dirty="0">
              <a:latin typeface="Century Gothic" panose="020B0502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28" y="4147565"/>
            <a:ext cx="415638" cy="415638"/>
          </a:xfrm>
          <a:prstGeom prst="rect">
            <a:avLst/>
          </a:prstGeom>
        </p:spPr>
      </p:pic>
      <p:sp>
        <p:nvSpPr>
          <p:cNvPr id="8" name="Content Placeholder 2"/>
          <p:cNvSpPr txBox="1">
            <a:spLocks/>
          </p:cNvSpPr>
          <p:nvPr/>
        </p:nvSpPr>
        <p:spPr>
          <a:xfrm>
            <a:off x="923192" y="3072973"/>
            <a:ext cx="10295794" cy="618319"/>
          </a:xfrm>
          <a:prstGeom prst="rect">
            <a:avLst/>
          </a:prstGeom>
          <a:solidFill>
            <a:schemeClr val="accent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smtClean="0">
                <a:latin typeface="Century Gothic" panose="020B0502020202020204" pitchFamily="34" charset="0"/>
              </a:rPr>
              <a:t>         Rhode Island will use </a:t>
            </a:r>
            <a:r>
              <a:rPr lang="en-US" sz="1800" b="1" dirty="0" smtClean="0">
                <a:latin typeface="Century Gothic" panose="020B0502020202020204" pitchFamily="34" charset="0"/>
              </a:rPr>
              <a:t>star </a:t>
            </a:r>
            <a:r>
              <a:rPr lang="en-US" sz="1800" b="1" dirty="0" smtClean="0">
                <a:latin typeface="Century Gothic" panose="020B0502020202020204" pitchFamily="34" charset="0"/>
              </a:rPr>
              <a:t>ratings</a:t>
            </a:r>
            <a:r>
              <a:rPr lang="en-US" sz="1800" dirty="0" smtClean="0">
                <a:latin typeface="Century Gothic" panose="020B0502020202020204" pitchFamily="34" charset="0"/>
              </a:rPr>
              <a:t>, which are clear and user-friendly.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48" y="3131085"/>
            <a:ext cx="397598" cy="397598"/>
          </a:xfrm>
          <a:prstGeom prst="rect">
            <a:avLst/>
          </a:prstGeom>
        </p:spPr>
      </p:pic>
      <p:sp>
        <p:nvSpPr>
          <p:cNvPr id="10" name="Content Placeholder 2"/>
          <p:cNvSpPr txBox="1">
            <a:spLocks/>
          </p:cNvSpPr>
          <p:nvPr/>
        </p:nvSpPr>
        <p:spPr>
          <a:xfrm>
            <a:off x="923192" y="2021347"/>
            <a:ext cx="10295794" cy="648871"/>
          </a:xfrm>
          <a:prstGeom prst="rect">
            <a:avLst/>
          </a:prstGeom>
          <a:solidFill>
            <a:schemeClr val="accent1">
              <a:lumMod val="20000"/>
              <a:lumOff val="8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smtClean="0">
                <a:latin typeface="Century Gothic" panose="020B0502020202020204" pitchFamily="34" charset="0"/>
              </a:rPr>
              <a:t>         Rhode Island’s accountability system has </a:t>
            </a:r>
            <a:r>
              <a:rPr lang="en-US" sz="1800" b="1" dirty="0" smtClean="0">
                <a:latin typeface="Century Gothic" panose="020B0502020202020204" pitchFamily="34" charset="0"/>
              </a:rPr>
              <a:t>updated indicators</a:t>
            </a:r>
            <a:r>
              <a:rPr lang="en-US" sz="1800" dirty="0" smtClean="0">
                <a:latin typeface="Century Gothic" panose="020B0502020202020204" pitchFamily="34" charset="0"/>
              </a:rPr>
              <a:t>. </a:t>
            </a:r>
            <a:endParaRPr lang="en-US" sz="1800" dirty="0">
              <a:latin typeface="Century Gothic" panose="020B0502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469" y="2076480"/>
            <a:ext cx="439531" cy="437996"/>
          </a:xfrm>
          <a:prstGeom prst="rect">
            <a:avLst/>
          </a:prstGeom>
        </p:spPr>
      </p:pic>
    </p:spTree>
    <p:extLst>
      <p:ext uri="{BB962C8B-B14F-4D97-AF65-F5344CB8AC3E}">
        <p14:creationId xmlns:p14="http://schemas.microsoft.com/office/powerpoint/2010/main" val="3176824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1"/>
          <p:cNvSpPr>
            <a:spLocks noGrp="1"/>
          </p:cNvSpPr>
          <p:nvPr>
            <p:ph type="title"/>
          </p:nvPr>
        </p:nvSpPr>
        <p:spPr>
          <a:xfrm>
            <a:off x="1090284" y="454682"/>
            <a:ext cx="10263516" cy="1325563"/>
          </a:xfrm>
        </p:spPr>
        <p:txBody>
          <a:bodyPr>
            <a:normAutofit/>
          </a:bodyPr>
          <a:lstStyle/>
          <a:p>
            <a:r>
              <a:rPr lang="en-US" sz="3600" b="1" dirty="0">
                <a:latin typeface="Century Gothic" panose="020B0502020202020204" pitchFamily="34" charset="0"/>
              </a:rPr>
              <a:t>What measures will we use to evaluate school performance?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3639" b="5709"/>
          <a:stretch/>
        </p:blipFill>
        <p:spPr>
          <a:xfrm>
            <a:off x="827791" y="1647930"/>
            <a:ext cx="10512753" cy="4177954"/>
          </a:xfrm>
          <a:prstGeom prst="rect">
            <a:avLst/>
          </a:prstGeom>
        </p:spPr>
      </p:pic>
      <p:sp>
        <p:nvSpPr>
          <p:cNvPr id="5" name="TextBox 4"/>
          <p:cNvSpPr txBox="1"/>
          <p:nvPr/>
        </p:nvSpPr>
        <p:spPr>
          <a:xfrm>
            <a:off x="1291512" y="5823724"/>
            <a:ext cx="9585309" cy="369332"/>
          </a:xfrm>
          <a:prstGeom prst="rect">
            <a:avLst/>
          </a:prstGeom>
          <a:noFill/>
        </p:spPr>
        <p:txBody>
          <a:bodyPr wrap="square" rtlCol="0">
            <a:spAutoFit/>
          </a:bodyPr>
          <a:lstStyle/>
          <a:p>
            <a:r>
              <a:rPr lang="en-US" dirty="0" smtClean="0">
                <a:solidFill>
                  <a:schemeClr val="accent1">
                    <a:lumMod val="50000"/>
                  </a:schemeClr>
                </a:solidFill>
              </a:rPr>
              <a:t>*Science Proficiency, Graduate Proficiency, and Post-Secondary Success will be added in future years.</a:t>
            </a:r>
            <a:endParaRPr lang="en-US" dirty="0">
              <a:solidFill>
                <a:schemeClr val="accent1">
                  <a:lumMod val="50000"/>
                </a:schemeClr>
              </a:solidFill>
            </a:endParaRPr>
          </a:p>
        </p:txBody>
      </p:sp>
    </p:spTree>
    <p:extLst>
      <p:ext uri="{BB962C8B-B14F-4D97-AF65-F5344CB8AC3E}">
        <p14:creationId xmlns:p14="http://schemas.microsoft.com/office/powerpoint/2010/main" val="327852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a:spLocks noGrp="1"/>
          </p:cNvSpPr>
          <p:nvPr>
            <p:ph type="title"/>
          </p:nvPr>
        </p:nvSpPr>
        <p:spPr>
          <a:xfrm>
            <a:off x="1979525" y="919212"/>
            <a:ext cx="9663126" cy="658106"/>
          </a:xfrm>
        </p:spPr>
        <p:txBody>
          <a:bodyPr anchor="t">
            <a:normAutofit/>
          </a:bodyPr>
          <a:lstStyle/>
          <a:p>
            <a:r>
              <a:rPr lang="en-US" sz="3600" b="1" dirty="0" smtClean="0">
                <a:latin typeface="Century Gothic" panose="020B0502020202020204" pitchFamily="34" charset="0"/>
              </a:rPr>
              <a:t>Academic Performance Measures</a:t>
            </a:r>
            <a:endParaRPr lang="en-US" sz="3600" b="1" dirty="0">
              <a:latin typeface="Century Gothic" panose="020B0502020202020204" pitchFamily="34" charset="0"/>
            </a:endParaRPr>
          </a:p>
        </p:txBody>
      </p:sp>
      <p:sp>
        <p:nvSpPr>
          <p:cNvPr id="9" name="TextBox 8"/>
          <p:cNvSpPr txBox="1"/>
          <p:nvPr/>
        </p:nvSpPr>
        <p:spPr>
          <a:xfrm>
            <a:off x="6571622" y="5636026"/>
            <a:ext cx="5071029" cy="369332"/>
          </a:xfrm>
          <a:prstGeom prst="rect">
            <a:avLst/>
          </a:prstGeom>
          <a:noFill/>
        </p:spPr>
        <p:txBody>
          <a:bodyPr wrap="square" rtlCol="0">
            <a:spAutoFit/>
          </a:bodyPr>
          <a:lstStyle/>
          <a:p>
            <a:r>
              <a:rPr lang="en-US" dirty="0" smtClean="0">
                <a:solidFill>
                  <a:schemeClr val="accent1">
                    <a:lumMod val="50000"/>
                  </a:schemeClr>
                </a:solidFill>
              </a:rPr>
              <a:t>*Science Proficiency will be added in future years.</a:t>
            </a:r>
            <a:endParaRPr lang="en-US" dirty="0">
              <a:solidFill>
                <a:schemeClr val="accent1">
                  <a:lumMod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76836328"/>
              </p:ext>
            </p:extLst>
          </p:nvPr>
        </p:nvGraphicFramePr>
        <p:xfrm>
          <a:off x="960639" y="1928310"/>
          <a:ext cx="10315228" cy="3698825"/>
        </p:xfrm>
        <a:graphic>
          <a:graphicData uri="http://schemas.openxmlformats.org/drawingml/2006/table">
            <a:tbl>
              <a:tblPr firstRow="1" bandRow="1">
                <a:tableStyleId>{5C22544A-7EE6-4342-B048-85BDC9FD1C3A}</a:tableStyleId>
              </a:tblPr>
              <a:tblGrid>
                <a:gridCol w="1930015">
                  <a:extLst>
                    <a:ext uri="{9D8B030D-6E8A-4147-A177-3AD203B41FA5}">
                      <a16:colId xmlns:a16="http://schemas.microsoft.com/office/drawing/2014/main" val="1069424488"/>
                    </a:ext>
                  </a:extLst>
                </a:gridCol>
                <a:gridCol w="2044703">
                  <a:extLst>
                    <a:ext uri="{9D8B030D-6E8A-4147-A177-3AD203B41FA5}">
                      <a16:colId xmlns:a16="http://schemas.microsoft.com/office/drawing/2014/main" val="1095369069"/>
                    </a:ext>
                  </a:extLst>
                </a:gridCol>
                <a:gridCol w="2029767">
                  <a:extLst>
                    <a:ext uri="{9D8B030D-6E8A-4147-A177-3AD203B41FA5}">
                      <a16:colId xmlns:a16="http://schemas.microsoft.com/office/drawing/2014/main" val="1984397199"/>
                    </a:ext>
                  </a:extLst>
                </a:gridCol>
                <a:gridCol w="1135464">
                  <a:extLst>
                    <a:ext uri="{9D8B030D-6E8A-4147-A177-3AD203B41FA5}">
                      <a16:colId xmlns:a16="http://schemas.microsoft.com/office/drawing/2014/main" val="3314111358"/>
                    </a:ext>
                  </a:extLst>
                </a:gridCol>
                <a:gridCol w="3175279">
                  <a:extLst>
                    <a:ext uri="{9D8B030D-6E8A-4147-A177-3AD203B41FA5}">
                      <a16:colId xmlns:a16="http://schemas.microsoft.com/office/drawing/2014/main" val="719943515"/>
                    </a:ext>
                  </a:extLst>
                </a:gridCol>
              </a:tblGrid>
              <a:tr h="459146">
                <a:tc>
                  <a:txBody>
                    <a:bodyPr/>
                    <a:lstStyle/>
                    <a:p>
                      <a:pPr algn="ctr" rtl="0" fontAlgn="ctr"/>
                      <a:r>
                        <a:rPr lang="en-US" sz="1600" u="none" strike="noStrike" dirty="0">
                          <a:effectLst/>
                        </a:rPr>
                        <a:t>Component</a:t>
                      </a:r>
                      <a:endParaRPr lang="en-US" sz="1600" b="1" i="0" u="none" strike="noStrike" dirty="0">
                        <a:solidFill>
                          <a:srgbClr val="FFFFFF"/>
                        </a:solidFill>
                        <a:effectLst/>
                        <a:latin typeface="Century Gothic" panose="020B0502020202020204" pitchFamily="34" charset="0"/>
                      </a:endParaRPr>
                    </a:p>
                  </a:txBody>
                  <a:tcPr marL="8566" marR="8566" marT="8566" marB="0" anchor="ctr"/>
                </a:tc>
                <a:tc>
                  <a:txBody>
                    <a:bodyPr/>
                    <a:lstStyle/>
                    <a:p>
                      <a:pPr algn="ctr" rtl="0" fontAlgn="ctr"/>
                      <a:r>
                        <a:rPr lang="en-US" sz="1600" u="none" strike="noStrike">
                          <a:effectLst/>
                        </a:rPr>
                        <a:t>Metric(s)/Tools</a:t>
                      </a:r>
                      <a:endParaRPr lang="en-US" sz="1600" b="1" i="0" u="none" strike="noStrike">
                        <a:solidFill>
                          <a:srgbClr val="FFFFFF"/>
                        </a:solidFill>
                        <a:effectLst/>
                        <a:latin typeface="Century Gothic" panose="020B0502020202020204" pitchFamily="34" charset="0"/>
                      </a:endParaRPr>
                    </a:p>
                  </a:txBody>
                  <a:tcPr marL="8566" marR="8566" marT="8566" marB="0" anchor="ctr"/>
                </a:tc>
                <a:tc>
                  <a:txBody>
                    <a:bodyPr/>
                    <a:lstStyle/>
                    <a:p>
                      <a:pPr algn="ctr" rtl="0" fontAlgn="ctr"/>
                      <a:r>
                        <a:rPr lang="en-US" sz="1600" u="none" strike="noStrike">
                          <a:effectLst/>
                        </a:rPr>
                        <a:t>Students Included</a:t>
                      </a:r>
                      <a:endParaRPr lang="en-US" sz="1600" b="1" i="0" u="none" strike="noStrike">
                        <a:solidFill>
                          <a:srgbClr val="FFFFFF"/>
                        </a:solidFill>
                        <a:effectLst/>
                        <a:latin typeface="Century Gothic" panose="020B0502020202020204" pitchFamily="34" charset="0"/>
                      </a:endParaRPr>
                    </a:p>
                  </a:txBody>
                  <a:tcPr marL="8566" marR="8566" marT="8566" marB="0" anchor="ctr"/>
                </a:tc>
                <a:tc>
                  <a:txBody>
                    <a:bodyPr/>
                    <a:lstStyle/>
                    <a:p>
                      <a:pPr algn="ctr" rtl="0" fontAlgn="ctr"/>
                      <a:r>
                        <a:rPr lang="en-US" sz="1600" u="none" strike="noStrike">
                          <a:effectLst/>
                        </a:rPr>
                        <a:t>Years Included</a:t>
                      </a:r>
                      <a:endParaRPr lang="en-US" sz="1600" b="1" i="0" u="none" strike="noStrike">
                        <a:solidFill>
                          <a:srgbClr val="FFFFFF"/>
                        </a:solidFill>
                        <a:effectLst/>
                        <a:latin typeface="Century Gothic" panose="020B0502020202020204" pitchFamily="34" charset="0"/>
                      </a:endParaRPr>
                    </a:p>
                  </a:txBody>
                  <a:tcPr marL="8566" marR="8566" marT="8566" marB="0" anchor="ctr"/>
                </a:tc>
                <a:tc>
                  <a:txBody>
                    <a:bodyPr/>
                    <a:lstStyle/>
                    <a:p>
                      <a:pPr algn="ctr" rtl="0" fontAlgn="ctr"/>
                      <a:r>
                        <a:rPr lang="en-US" sz="1600" u="none" strike="noStrike" dirty="0">
                          <a:effectLst/>
                        </a:rPr>
                        <a:t>Notes</a:t>
                      </a:r>
                      <a:endParaRPr lang="en-US" sz="1600" b="1" i="0" u="none" strike="noStrike" dirty="0">
                        <a:solidFill>
                          <a:srgbClr val="FFFFFF"/>
                        </a:solidFill>
                        <a:effectLst/>
                        <a:latin typeface="Century Gothic" panose="020B0502020202020204" pitchFamily="34" charset="0"/>
                      </a:endParaRPr>
                    </a:p>
                  </a:txBody>
                  <a:tcPr marL="8566" marR="8566" marT="8566" marB="0" anchor="ctr"/>
                </a:tc>
                <a:extLst>
                  <a:ext uri="{0D108BD9-81ED-4DB2-BD59-A6C34878D82A}">
                    <a16:rowId xmlns:a16="http://schemas.microsoft.com/office/drawing/2014/main" val="952047395"/>
                  </a:ext>
                </a:extLst>
              </a:tr>
              <a:tr h="552374">
                <a:tc>
                  <a:txBody>
                    <a:bodyPr/>
                    <a:lstStyle/>
                    <a:p>
                      <a:pPr algn="l" rtl="0" fontAlgn="ctr"/>
                      <a:r>
                        <a:rPr lang="en-US" sz="1600" u="none" strike="noStrike">
                          <a:effectLst/>
                        </a:rPr>
                        <a:t>Achievement</a:t>
                      </a:r>
                      <a:endParaRPr lang="en-US" sz="1600" b="0" i="0" u="none" strike="noStrike">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a:effectLst/>
                        </a:rPr>
                        <a:t>RICAS, DLM, SAT</a:t>
                      </a:r>
                      <a:endParaRPr lang="en-US" sz="1600" b="0" i="0" u="none" strike="noStrike">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All students; grades 3-8 and </a:t>
                      </a:r>
                      <a:r>
                        <a:rPr lang="en-US" sz="1600" u="none" strike="noStrike" dirty="0" smtClean="0">
                          <a:effectLst/>
                        </a:rPr>
                        <a:t>11</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rowSpan="2">
                  <a:txBody>
                    <a:bodyPr/>
                    <a:lstStyle/>
                    <a:p>
                      <a:pPr algn="l" rtl="0" fontAlgn="ctr"/>
                      <a:r>
                        <a:rPr lang="en-US" sz="1600" u="none" strike="noStrike" dirty="0">
                          <a:effectLst/>
                        </a:rPr>
                        <a:t>Two years</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rowSpan="2">
                  <a:txBody>
                    <a:bodyPr/>
                    <a:lstStyle/>
                    <a:p>
                      <a:pPr algn="l" rtl="0" fontAlgn="ctr"/>
                      <a:r>
                        <a:rPr lang="en-US" sz="1600" u="none" strike="noStrike" dirty="0">
                          <a:effectLst/>
                        </a:rPr>
                        <a:t>The lowest 5% of schools on these two measures will be identified for </a:t>
                      </a:r>
                      <a:r>
                        <a:rPr lang="en-US" sz="1600" b="1" u="none" strike="noStrike" dirty="0">
                          <a:effectLst/>
                        </a:rPr>
                        <a:t>comprehensive support and improvement</a:t>
                      </a:r>
                      <a:r>
                        <a:rPr lang="en-US" sz="1600" u="none" strike="noStrike" dirty="0">
                          <a:effectLst/>
                        </a:rPr>
                        <a:t>.</a:t>
                      </a:r>
                      <a:endParaRPr lang="en-US" sz="1600" b="0" i="0" u="none" strike="noStrike" dirty="0">
                        <a:solidFill>
                          <a:srgbClr val="000000"/>
                        </a:solidFill>
                        <a:effectLst/>
                        <a:latin typeface="Century Gothic" panose="020B0502020202020204" pitchFamily="34" charset="0"/>
                      </a:endParaRPr>
                    </a:p>
                  </a:txBody>
                  <a:tcPr marL="8566" marR="8566" marT="8566" marB="0" anchor="ctr"/>
                </a:tc>
                <a:extLst>
                  <a:ext uri="{0D108BD9-81ED-4DB2-BD59-A6C34878D82A}">
                    <a16:rowId xmlns:a16="http://schemas.microsoft.com/office/drawing/2014/main" val="1061693124"/>
                  </a:ext>
                </a:extLst>
              </a:tr>
              <a:tr h="545468">
                <a:tc>
                  <a:txBody>
                    <a:bodyPr/>
                    <a:lstStyle/>
                    <a:p>
                      <a:pPr algn="l" rtl="0" fontAlgn="ctr"/>
                      <a:r>
                        <a:rPr lang="en-US" sz="1600" u="none" strike="noStrike" dirty="0">
                          <a:effectLst/>
                        </a:rPr>
                        <a:t>Growth</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RICAS, </a:t>
                      </a:r>
                      <a:r>
                        <a:rPr lang="en-US" sz="1600" u="none" strike="noStrike" dirty="0" smtClean="0">
                          <a:effectLst/>
                        </a:rPr>
                        <a:t>PSAT/SAT</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smtClean="0">
                          <a:effectLst/>
                        </a:rPr>
                        <a:t>All students; grades 3-8 and 10-11</a:t>
                      </a:r>
                      <a:endParaRPr lang="en-US" sz="1600" b="0" i="0" u="none" strike="noStrike" dirty="0" smtClean="0">
                        <a:solidFill>
                          <a:srgbClr val="000000"/>
                        </a:solidFill>
                        <a:effectLst/>
                        <a:latin typeface="Century Gothic" panose="020B0502020202020204" pitchFamily="34" charset="0"/>
                      </a:endParaRPr>
                    </a:p>
                  </a:txBody>
                  <a:tcPr marL="8566" marR="8566" marT="8566"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34163051"/>
                  </a:ext>
                </a:extLst>
              </a:tr>
              <a:tr h="914641">
                <a:tc>
                  <a:txBody>
                    <a:bodyPr/>
                    <a:lstStyle/>
                    <a:p>
                      <a:pPr algn="l" rtl="0" fontAlgn="ctr"/>
                      <a:r>
                        <a:rPr lang="en-US" sz="1600" u="none" strike="noStrike">
                          <a:effectLst/>
                        </a:rPr>
                        <a:t>English Language Proficiency</a:t>
                      </a:r>
                      <a:endParaRPr lang="en-US" sz="1600" b="0" i="0" u="none" strike="noStrike">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ACCESS 2.0</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All students receiving English Learner (EL) supports</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Two years</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This measures growth based on a student’s English language proficiency in the prior year.</a:t>
                      </a:r>
                      <a:endParaRPr lang="en-US" sz="1600" b="0" i="0" u="none" strike="noStrike" dirty="0">
                        <a:solidFill>
                          <a:srgbClr val="000000"/>
                        </a:solidFill>
                        <a:effectLst/>
                        <a:latin typeface="Century Gothic" panose="020B0502020202020204" pitchFamily="34" charset="0"/>
                      </a:endParaRPr>
                    </a:p>
                  </a:txBody>
                  <a:tcPr marL="8566" marR="8566" marT="8566" marB="0" anchor="ctr"/>
                </a:tc>
                <a:extLst>
                  <a:ext uri="{0D108BD9-81ED-4DB2-BD59-A6C34878D82A}">
                    <a16:rowId xmlns:a16="http://schemas.microsoft.com/office/drawing/2014/main" val="3717151431"/>
                  </a:ext>
                </a:extLst>
              </a:tr>
              <a:tr h="1190096">
                <a:tc>
                  <a:txBody>
                    <a:bodyPr/>
                    <a:lstStyle/>
                    <a:p>
                      <a:pPr algn="l" rtl="0" fontAlgn="ctr"/>
                      <a:r>
                        <a:rPr lang="en-US" sz="1600" u="none" strike="noStrike" dirty="0">
                          <a:effectLst/>
                        </a:rPr>
                        <a:t>Science </a:t>
                      </a:r>
                      <a:r>
                        <a:rPr lang="en-US" sz="1600" u="none" strike="noStrike" dirty="0" smtClean="0">
                          <a:effectLst/>
                        </a:rPr>
                        <a:t>Proficiency*</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RI NGSA</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Grade 5, 8, and 11</a:t>
                      </a:r>
                      <a:endParaRPr lang="en-US" sz="1600" b="0" i="0" u="none" strike="noStrike" dirty="0">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a:effectLst/>
                        </a:rPr>
                        <a:t>Two years</a:t>
                      </a:r>
                      <a:endParaRPr lang="en-US" sz="1600" b="0" i="0" u="none" strike="noStrike">
                        <a:solidFill>
                          <a:srgbClr val="000000"/>
                        </a:solidFill>
                        <a:effectLst/>
                        <a:latin typeface="Century Gothic" panose="020B0502020202020204" pitchFamily="34" charset="0"/>
                      </a:endParaRPr>
                    </a:p>
                  </a:txBody>
                  <a:tcPr marL="8566" marR="8566" marT="8566" marB="0" anchor="ctr"/>
                </a:tc>
                <a:tc>
                  <a:txBody>
                    <a:bodyPr/>
                    <a:lstStyle/>
                    <a:p>
                      <a:pPr algn="l" rtl="0" fontAlgn="ctr"/>
                      <a:r>
                        <a:rPr lang="en-US" sz="1600" u="none" strike="noStrike" dirty="0">
                          <a:effectLst/>
                        </a:rPr>
                        <a:t>Testing the assessment Spring 2018; First operational test Spring 2019; Added to accountability system after Spring 2021 administration</a:t>
                      </a:r>
                      <a:endParaRPr lang="en-US" sz="1600" b="0" i="0" u="none" strike="noStrike" dirty="0">
                        <a:solidFill>
                          <a:srgbClr val="000000"/>
                        </a:solidFill>
                        <a:effectLst/>
                        <a:latin typeface="Century Gothic" panose="020B0502020202020204" pitchFamily="34" charset="0"/>
                      </a:endParaRPr>
                    </a:p>
                  </a:txBody>
                  <a:tcPr marL="8566" marR="8566" marT="8566" marB="0" anchor="ctr"/>
                </a:tc>
                <a:extLst>
                  <a:ext uri="{0D108BD9-81ED-4DB2-BD59-A6C34878D82A}">
                    <a16:rowId xmlns:a16="http://schemas.microsoft.com/office/drawing/2014/main" val="4023582264"/>
                  </a:ext>
                </a:extLst>
              </a:tr>
            </a:tbl>
          </a:graphicData>
        </a:graphic>
      </p:graphicFrame>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0955" t="24658" r="79104" b="58179"/>
          <a:stretch/>
        </p:blipFill>
        <p:spPr>
          <a:xfrm>
            <a:off x="934495" y="712325"/>
            <a:ext cx="1045030" cy="1014883"/>
          </a:xfrm>
          <a:prstGeom prst="rect">
            <a:avLst/>
          </a:prstGeom>
        </p:spPr>
      </p:pic>
    </p:spTree>
    <p:extLst>
      <p:ext uri="{BB962C8B-B14F-4D97-AF65-F5344CB8AC3E}">
        <p14:creationId xmlns:p14="http://schemas.microsoft.com/office/powerpoint/2010/main" val="2512037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a:spLocks noGrp="1"/>
          </p:cNvSpPr>
          <p:nvPr>
            <p:ph type="title"/>
          </p:nvPr>
        </p:nvSpPr>
        <p:spPr>
          <a:xfrm>
            <a:off x="1949381" y="1020889"/>
            <a:ext cx="9668505" cy="658106"/>
          </a:xfrm>
        </p:spPr>
        <p:txBody>
          <a:bodyPr anchor="t">
            <a:normAutofit/>
          </a:bodyPr>
          <a:lstStyle/>
          <a:p>
            <a:r>
              <a:rPr lang="en-US" sz="3600" b="1" dirty="0" smtClean="0">
                <a:latin typeface="Century Gothic" panose="020B0502020202020204" pitchFamily="34" charset="0"/>
              </a:rPr>
              <a:t>Student Success Measures</a:t>
            </a:r>
            <a:endParaRPr lang="en-US" sz="3600" b="1" dirty="0">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75150704"/>
              </p:ext>
            </p:extLst>
          </p:nvPr>
        </p:nvGraphicFramePr>
        <p:xfrm>
          <a:off x="954593" y="2101345"/>
          <a:ext cx="10399207" cy="3312197"/>
        </p:xfrm>
        <a:graphic>
          <a:graphicData uri="http://schemas.openxmlformats.org/drawingml/2006/table">
            <a:tbl>
              <a:tblPr firstRow="1" bandRow="1">
                <a:tableStyleId>{5C22544A-7EE6-4342-B048-85BDC9FD1C3A}</a:tableStyleId>
              </a:tblPr>
              <a:tblGrid>
                <a:gridCol w="1761469">
                  <a:extLst>
                    <a:ext uri="{9D8B030D-6E8A-4147-A177-3AD203B41FA5}">
                      <a16:colId xmlns:a16="http://schemas.microsoft.com/office/drawing/2014/main" val="1521199651"/>
                    </a:ext>
                  </a:extLst>
                </a:gridCol>
                <a:gridCol w="2129696">
                  <a:extLst>
                    <a:ext uri="{9D8B030D-6E8A-4147-A177-3AD203B41FA5}">
                      <a16:colId xmlns:a16="http://schemas.microsoft.com/office/drawing/2014/main" val="2957504387"/>
                    </a:ext>
                  </a:extLst>
                </a:gridCol>
                <a:gridCol w="2184823">
                  <a:extLst>
                    <a:ext uri="{9D8B030D-6E8A-4147-A177-3AD203B41FA5}">
                      <a16:colId xmlns:a16="http://schemas.microsoft.com/office/drawing/2014/main" val="1322755103"/>
                    </a:ext>
                  </a:extLst>
                </a:gridCol>
                <a:gridCol w="1073283">
                  <a:extLst>
                    <a:ext uri="{9D8B030D-6E8A-4147-A177-3AD203B41FA5}">
                      <a16:colId xmlns:a16="http://schemas.microsoft.com/office/drawing/2014/main" val="2026295287"/>
                    </a:ext>
                  </a:extLst>
                </a:gridCol>
                <a:gridCol w="3249936">
                  <a:extLst>
                    <a:ext uri="{9D8B030D-6E8A-4147-A177-3AD203B41FA5}">
                      <a16:colId xmlns:a16="http://schemas.microsoft.com/office/drawing/2014/main" val="2285082560"/>
                    </a:ext>
                  </a:extLst>
                </a:gridCol>
              </a:tblGrid>
              <a:tr h="712216">
                <a:tc>
                  <a:txBody>
                    <a:bodyPr/>
                    <a:lstStyle/>
                    <a:p>
                      <a:pPr algn="ctr" rtl="0" fontAlgn="ctr"/>
                      <a:r>
                        <a:rPr lang="en-US" sz="1600" u="none" strike="noStrike" dirty="0">
                          <a:effectLst/>
                        </a:rPr>
                        <a:t>Component</a:t>
                      </a:r>
                      <a:endParaRPr lang="en-US" sz="1600" b="1" i="0" u="none" strike="noStrike" dirty="0">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a:effectLst/>
                        </a:rPr>
                        <a:t>Metric(s)/Tools</a:t>
                      </a:r>
                      <a:endParaRPr lang="en-US" sz="1600" b="1" i="0" u="none" strike="noStrike">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a:effectLst/>
                        </a:rPr>
                        <a:t>Students Included</a:t>
                      </a:r>
                      <a:endParaRPr lang="en-US" sz="1600" b="1" i="0" u="none" strike="noStrike">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a:effectLst/>
                        </a:rPr>
                        <a:t>Years Included</a:t>
                      </a:r>
                      <a:endParaRPr lang="en-US" sz="1600" b="1" i="0" u="none" strike="noStrike">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dirty="0">
                          <a:effectLst/>
                        </a:rPr>
                        <a:t>Notes</a:t>
                      </a:r>
                      <a:endParaRPr lang="en-US" sz="1600" b="1" i="0" u="none" strike="noStrike" dirty="0">
                        <a:solidFill>
                          <a:srgbClr val="FFFFFF"/>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1386537754"/>
                  </a:ext>
                </a:extLst>
              </a:tr>
              <a:tr h="712216">
                <a:tc>
                  <a:txBody>
                    <a:bodyPr/>
                    <a:lstStyle/>
                    <a:p>
                      <a:pPr algn="l" rtl="0" fontAlgn="ctr"/>
                      <a:r>
                        <a:rPr lang="en-US" sz="1600" u="none" strike="noStrike" dirty="0">
                          <a:effectLst/>
                        </a:rPr>
                        <a:t>Student Chronic Absenteeism</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Student Attendance Data Collection</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All Students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One year</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The percent of students absent 10% of days or more</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3553702847"/>
                  </a:ext>
                </a:extLst>
              </a:tr>
              <a:tr h="908046">
                <a:tc>
                  <a:txBody>
                    <a:bodyPr/>
                    <a:lstStyle/>
                    <a:p>
                      <a:pPr algn="l" rtl="0" fontAlgn="ctr"/>
                      <a:r>
                        <a:rPr lang="en-US" sz="1600" u="none" strike="noStrike" dirty="0">
                          <a:effectLst/>
                        </a:rPr>
                        <a:t>Teacher Chronic Absenteeism</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Teacher Attendance Data Collection</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All Students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One year</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The percent of student courses taught by chronically absent teachers</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3090687360"/>
                  </a:ext>
                </a:extLst>
              </a:tr>
              <a:tr h="458348">
                <a:tc>
                  <a:txBody>
                    <a:bodyPr/>
                    <a:lstStyle/>
                    <a:p>
                      <a:pPr algn="l" rtl="0" fontAlgn="ctr"/>
                      <a:r>
                        <a:rPr lang="en-US" sz="1600" u="none" strike="noStrike">
                          <a:effectLst/>
                        </a:rPr>
                        <a:t>Suspension Rate</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Discipline Data Collection</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All Students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One year</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The out-of-school suspension rate</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1355808778"/>
                  </a:ext>
                </a:extLst>
              </a:tr>
              <a:tr h="521371">
                <a:tc>
                  <a:txBody>
                    <a:bodyPr/>
                    <a:lstStyle/>
                    <a:p>
                      <a:pPr algn="l" rtl="0" fontAlgn="ctr"/>
                      <a:r>
                        <a:rPr lang="en-US" sz="1600" u="none" strike="noStrike" dirty="0" smtClean="0">
                          <a:effectLst/>
                        </a:rPr>
                        <a:t>Exceeds Academic Expectations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RICAS, DLM, SAT</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All students; grades 3-8, 10-11</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Two years</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The percent of students who earn the top score on the state assessments</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1632654932"/>
                  </a:ext>
                </a:extLst>
              </a:tr>
            </a:tbl>
          </a:graphicData>
        </a:graphic>
      </p:graphicFrame>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4887" t="24659" r="44885" b="57669"/>
          <a:stretch/>
        </p:blipFill>
        <p:spPr>
          <a:xfrm>
            <a:off x="874552" y="770114"/>
            <a:ext cx="1074829" cy="1044694"/>
          </a:xfrm>
          <a:prstGeom prst="rect">
            <a:avLst/>
          </a:prstGeom>
        </p:spPr>
      </p:pic>
    </p:spTree>
    <p:extLst>
      <p:ext uri="{BB962C8B-B14F-4D97-AF65-F5344CB8AC3E}">
        <p14:creationId xmlns:p14="http://schemas.microsoft.com/office/powerpoint/2010/main" val="3101610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1"/>
          <p:cNvSpPr>
            <a:spLocks noGrp="1"/>
          </p:cNvSpPr>
          <p:nvPr>
            <p:ph type="title"/>
          </p:nvPr>
        </p:nvSpPr>
        <p:spPr>
          <a:xfrm>
            <a:off x="2029767" y="899129"/>
            <a:ext cx="9998109" cy="658106"/>
          </a:xfrm>
        </p:spPr>
        <p:txBody>
          <a:bodyPr anchor="t">
            <a:noAutofit/>
          </a:bodyPr>
          <a:lstStyle/>
          <a:p>
            <a:r>
              <a:rPr lang="en-US" sz="3600" b="1" dirty="0" smtClean="0">
                <a:latin typeface="Century Gothic" panose="020B0502020202020204" pitchFamily="34" charset="0"/>
              </a:rPr>
              <a:t>College &amp; Career Readiness Measures</a:t>
            </a:r>
            <a:endParaRPr lang="en-US" sz="3600" b="1" dirty="0">
              <a:latin typeface="Century Gothic" panose="020B0502020202020204" pitchFamily="34" charset="0"/>
            </a:endParaRPr>
          </a:p>
        </p:txBody>
      </p:sp>
      <p:sp>
        <p:nvSpPr>
          <p:cNvPr id="9" name="TextBox 8"/>
          <p:cNvSpPr txBox="1"/>
          <p:nvPr/>
        </p:nvSpPr>
        <p:spPr>
          <a:xfrm>
            <a:off x="2177723" y="5623208"/>
            <a:ext cx="9337688" cy="338554"/>
          </a:xfrm>
          <a:prstGeom prst="rect">
            <a:avLst/>
          </a:prstGeom>
          <a:noFill/>
        </p:spPr>
        <p:txBody>
          <a:bodyPr wrap="square" rtlCol="0">
            <a:spAutoFit/>
          </a:bodyPr>
          <a:lstStyle/>
          <a:p>
            <a:pPr algn="r"/>
            <a:r>
              <a:rPr lang="en-US" sz="1600" dirty="0" smtClean="0">
                <a:solidFill>
                  <a:schemeClr val="accent1">
                    <a:lumMod val="50000"/>
                  </a:schemeClr>
                </a:solidFill>
              </a:rPr>
              <a:t>*Graduate Proficiency, and Post-Secondary Success will be added in future years.</a:t>
            </a:r>
            <a:endParaRPr lang="en-US" sz="1600" dirty="0">
              <a:solidFill>
                <a:schemeClr val="accent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22044539"/>
              </p:ext>
            </p:extLst>
          </p:nvPr>
        </p:nvGraphicFramePr>
        <p:xfrm>
          <a:off x="954594" y="1847031"/>
          <a:ext cx="10399205" cy="3776177"/>
        </p:xfrm>
        <a:graphic>
          <a:graphicData uri="http://schemas.openxmlformats.org/drawingml/2006/table">
            <a:tbl>
              <a:tblPr firstRow="1" bandRow="1">
                <a:tableStyleId>{5C22544A-7EE6-4342-B048-85BDC9FD1C3A}</a:tableStyleId>
              </a:tblPr>
              <a:tblGrid>
                <a:gridCol w="1761469">
                  <a:extLst>
                    <a:ext uri="{9D8B030D-6E8A-4147-A177-3AD203B41FA5}">
                      <a16:colId xmlns:a16="http://schemas.microsoft.com/office/drawing/2014/main" val="1521199651"/>
                    </a:ext>
                  </a:extLst>
                </a:gridCol>
                <a:gridCol w="2129696">
                  <a:extLst>
                    <a:ext uri="{9D8B030D-6E8A-4147-A177-3AD203B41FA5}">
                      <a16:colId xmlns:a16="http://schemas.microsoft.com/office/drawing/2014/main" val="2957504387"/>
                    </a:ext>
                  </a:extLst>
                </a:gridCol>
                <a:gridCol w="2184822">
                  <a:extLst>
                    <a:ext uri="{9D8B030D-6E8A-4147-A177-3AD203B41FA5}">
                      <a16:colId xmlns:a16="http://schemas.microsoft.com/office/drawing/2014/main" val="1322755103"/>
                    </a:ext>
                  </a:extLst>
                </a:gridCol>
                <a:gridCol w="1073283">
                  <a:extLst>
                    <a:ext uri="{9D8B030D-6E8A-4147-A177-3AD203B41FA5}">
                      <a16:colId xmlns:a16="http://schemas.microsoft.com/office/drawing/2014/main" val="2026295287"/>
                    </a:ext>
                  </a:extLst>
                </a:gridCol>
                <a:gridCol w="3249935">
                  <a:extLst>
                    <a:ext uri="{9D8B030D-6E8A-4147-A177-3AD203B41FA5}">
                      <a16:colId xmlns:a16="http://schemas.microsoft.com/office/drawing/2014/main" val="2285082560"/>
                    </a:ext>
                  </a:extLst>
                </a:gridCol>
              </a:tblGrid>
              <a:tr h="515930">
                <a:tc>
                  <a:txBody>
                    <a:bodyPr/>
                    <a:lstStyle/>
                    <a:p>
                      <a:pPr algn="ctr" rtl="0" fontAlgn="ctr"/>
                      <a:r>
                        <a:rPr lang="en-US" sz="1600" u="none" strike="noStrike" dirty="0">
                          <a:effectLst/>
                        </a:rPr>
                        <a:t>Component</a:t>
                      </a:r>
                      <a:endParaRPr lang="en-US" sz="1600" b="1" i="0" u="none" strike="noStrike" dirty="0">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a:effectLst/>
                        </a:rPr>
                        <a:t>Metric(s)/Tools</a:t>
                      </a:r>
                      <a:endParaRPr lang="en-US" sz="1600" b="1" i="0" u="none" strike="noStrike">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a:effectLst/>
                        </a:rPr>
                        <a:t>Students Included</a:t>
                      </a:r>
                      <a:endParaRPr lang="en-US" sz="1600" b="1" i="0" u="none" strike="noStrike">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a:effectLst/>
                        </a:rPr>
                        <a:t>Years Included</a:t>
                      </a:r>
                      <a:endParaRPr lang="en-US" sz="1600" b="1" i="0" u="none" strike="noStrike">
                        <a:solidFill>
                          <a:srgbClr val="FFFFFF"/>
                        </a:solidFill>
                        <a:effectLst/>
                        <a:latin typeface="Century Gothic" panose="020B0502020202020204" pitchFamily="34" charset="0"/>
                      </a:endParaRPr>
                    </a:p>
                  </a:txBody>
                  <a:tcPr marL="5287" marR="5287" marT="5287" marB="0" anchor="ctr"/>
                </a:tc>
                <a:tc>
                  <a:txBody>
                    <a:bodyPr/>
                    <a:lstStyle/>
                    <a:p>
                      <a:pPr algn="ctr" rtl="0" fontAlgn="ctr"/>
                      <a:r>
                        <a:rPr lang="en-US" sz="1600" u="none" strike="noStrike" dirty="0">
                          <a:effectLst/>
                        </a:rPr>
                        <a:t>Notes</a:t>
                      </a:r>
                      <a:endParaRPr lang="en-US" sz="1600" b="1" i="0" u="none" strike="noStrike" dirty="0">
                        <a:solidFill>
                          <a:srgbClr val="FFFFFF"/>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1386537754"/>
                  </a:ext>
                </a:extLst>
              </a:tr>
              <a:tr h="840957">
                <a:tc>
                  <a:txBody>
                    <a:bodyPr/>
                    <a:lstStyle/>
                    <a:p>
                      <a:pPr algn="l" rtl="0" fontAlgn="ctr"/>
                      <a:r>
                        <a:rPr lang="en-US" sz="1600" u="none" strike="noStrike" dirty="0">
                          <a:effectLst/>
                        </a:rPr>
                        <a:t>Graduation</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4-5-6 year composite graduation rate</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High school only. All students in the applicable 9</a:t>
                      </a:r>
                      <a:r>
                        <a:rPr lang="en-US" sz="1600" u="none" strike="noStrike" baseline="30000">
                          <a:effectLst/>
                        </a:rPr>
                        <a:t>th</a:t>
                      </a:r>
                      <a:r>
                        <a:rPr lang="en-US" sz="1600" u="none" strike="noStrike">
                          <a:effectLst/>
                        </a:rPr>
                        <a:t> grade cohorts</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One year (three cohorts)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Equal weights to 4-, 5-, and 6- year graduation rates</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688682256"/>
                  </a:ext>
                </a:extLst>
              </a:tr>
              <a:tr h="1137764">
                <a:tc>
                  <a:txBody>
                    <a:bodyPr/>
                    <a:lstStyle/>
                    <a:p>
                      <a:pPr algn="l" rtl="0" fontAlgn="ctr"/>
                      <a:r>
                        <a:rPr lang="en-US" sz="1600" u="none" strike="noStrike" dirty="0">
                          <a:effectLst/>
                        </a:rPr>
                        <a:t>Graduate </a:t>
                      </a:r>
                      <a:r>
                        <a:rPr lang="en-US" sz="1600" u="none" strike="noStrike" dirty="0" smtClean="0">
                          <a:effectLst/>
                        </a:rPr>
                        <a:t>Proficiency*</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RIDE-approved English language arts and mathematics assessments</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All high school graduates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One cohort</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Measures percent of students demonstrating proficiency until 2021; Beginning 2022, transitions to Commissioner's Seal indicator</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3085638613"/>
                  </a:ext>
                </a:extLst>
              </a:tr>
              <a:tr h="1281526">
                <a:tc>
                  <a:txBody>
                    <a:bodyPr/>
                    <a:lstStyle/>
                    <a:p>
                      <a:pPr algn="l" rtl="0" fontAlgn="ctr"/>
                      <a:r>
                        <a:rPr lang="en-US" sz="1600" u="none" strike="noStrike" dirty="0">
                          <a:effectLst/>
                        </a:rPr>
                        <a:t>Post-Secondary </a:t>
                      </a:r>
                      <a:r>
                        <a:rPr lang="en-US" sz="1600" u="none" strike="noStrike" dirty="0" smtClean="0">
                          <a:effectLst/>
                        </a:rPr>
                        <a:t>Success*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CTE credentials, dual and concurrent college credits, AP tests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All high school graduates</a:t>
                      </a:r>
                      <a:endParaRPr lang="en-US" sz="1600" b="0" i="0" u="none" strike="noStrike" dirty="0">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a:effectLst/>
                        </a:rPr>
                        <a:t>One cohort</a:t>
                      </a:r>
                      <a:endParaRPr lang="en-US" sz="1600" b="0" i="0" u="none" strike="noStrike">
                        <a:solidFill>
                          <a:srgbClr val="000000"/>
                        </a:solidFill>
                        <a:effectLst/>
                        <a:latin typeface="Century Gothic" panose="020B0502020202020204" pitchFamily="34" charset="0"/>
                      </a:endParaRPr>
                    </a:p>
                  </a:txBody>
                  <a:tcPr marL="5287" marR="5287" marT="5287" marB="0" anchor="ctr"/>
                </a:tc>
                <a:tc>
                  <a:txBody>
                    <a:bodyPr/>
                    <a:lstStyle/>
                    <a:p>
                      <a:pPr algn="l" rtl="0" fontAlgn="ctr"/>
                      <a:r>
                        <a:rPr lang="en-US" sz="1600" u="none" strike="noStrike" dirty="0">
                          <a:effectLst/>
                        </a:rPr>
                        <a:t>Measures the percent of students who have one or more credential or college </a:t>
                      </a:r>
                      <a:r>
                        <a:rPr lang="en-US" sz="1600" u="none" strike="noStrike" dirty="0" smtClean="0">
                          <a:effectLst/>
                        </a:rPr>
                        <a:t>credit; Beginning 2022, will include seal of </a:t>
                      </a:r>
                      <a:r>
                        <a:rPr lang="en-US" sz="1600" u="none" strike="noStrike" dirty="0" err="1" smtClean="0">
                          <a:effectLst/>
                        </a:rPr>
                        <a:t>biliteracy</a:t>
                      </a:r>
                      <a:r>
                        <a:rPr lang="en-US" sz="1600" u="none" strike="noStrike" dirty="0" smtClean="0">
                          <a:effectLst/>
                        </a:rPr>
                        <a:t> and pathway endorsements</a:t>
                      </a:r>
                      <a:endParaRPr lang="en-US" sz="1600" b="0" i="0" u="none" strike="noStrike" dirty="0">
                        <a:solidFill>
                          <a:srgbClr val="000000"/>
                        </a:solidFill>
                        <a:effectLst/>
                        <a:latin typeface="Century Gothic" panose="020B0502020202020204" pitchFamily="34" charset="0"/>
                      </a:endParaRPr>
                    </a:p>
                  </a:txBody>
                  <a:tcPr marL="5287" marR="5287" marT="5287" marB="0" anchor="ctr"/>
                </a:tc>
                <a:extLst>
                  <a:ext uri="{0D108BD9-81ED-4DB2-BD59-A6C34878D82A}">
                    <a16:rowId xmlns:a16="http://schemas.microsoft.com/office/drawing/2014/main" val="3206819490"/>
                  </a:ext>
                </a:extLst>
              </a:tr>
            </a:tbl>
          </a:graphicData>
        </a:graphic>
      </p:graphicFrame>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9969" t="24489" r="10916" b="57329"/>
          <a:stretch/>
        </p:blipFill>
        <p:spPr>
          <a:xfrm>
            <a:off x="1071560" y="641837"/>
            <a:ext cx="958207" cy="1075174"/>
          </a:xfrm>
          <a:prstGeom prst="rect">
            <a:avLst/>
          </a:prstGeom>
        </p:spPr>
      </p:pic>
    </p:spTree>
    <p:extLst>
      <p:ext uri="{BB962C8B-B14F-4D97-AF65-F5344CB8AC3E}">
        <p14:creationId xmlns:p14="http://schemas.microsoft.com/office/powerpoint/2010/main" val="242793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565696249"/>
              </p:ext>
            </p:extLst>
          </p:nvPr>
        </p:nvGraphicFramePr>
        <p:xfrm>
          <a:off x="5687367" y="3654722"/>
          <a:ext cx="4893547" cy="2497718"/>
        </p:xfrm>
        <a:graphic>
          <a:graphicData uri="http://schemas.openxmlformats.org/drawingml/2006/table">
            <a:tbl>
              <a:tblPr firstRow="1" bandRow="1">
                <a:tableStyleId>{5C22544A-7EE6-4342-B048-85BDC9FD1C3A}</a:tableStyleId>
              </a:tblPr>
              <a:tblGrid>
                <a:gridCol w="2875977">
                  <a:extLst>
                    <a:ext uri="{9D8B030D-6E8A-4147-A177-3AD203B41FA5}">
                      <a16:colId xmlns:a16="http://schemas.microsoft.com/office/drawing/2014/main" val="1758918906"/>
                    </a:ext>
                  </a:extLst>
                </a:gridCol>
                <a:gridCol w="2017570">
                  <a:extLst>
                    <a:ext uri="{9D8B030D-6E8A-4147-A177-3AD203B41FA5}">
                      <a16:colId xmlns:a16="http://schemas.microsoft.com/office/drawing/2014/main" val="712842990"/>
                    </a:ext>
                  </a:extLst>
                </a:gridCol>
              </a:tblGrid>
              <a:tr h="834830">
                <a:tc>
                  <a:txBody>
                    <a:bodyPr/>
                    <a:lstStyle/>
                    <a:p>
                      <a:pPr algn="ctr"/>
                      <a:r>
                        <a:rPr lang="en-US" sz="1600" dirty="0" smtClean="0"/>
                        <a:t>Out of School Suspensions Per</a:t>
                      </a:r>
                      <a:r>
                        <a:rPr lang="en-US" sz="1600" baseline="0" dirty="0" smtClean="0"/>
                        <a:t> 100 Students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Suspension</a:t>
                      </a:r>
                      <a:r>
                        <a:rPr lang="en-US" sz="1600" baseline="0" dirty="0" smtClean="0"/>
                        <a:t>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132963"/>
                  </a:ext>
                </a:extLst>
              </a:tr>
              <a:tr h="787435">
                <a:tc>
                  <a:txBody>
                    <a:bodyPr/>
                    <a:lstStyle/>
                    <a:p>
                      <a:pPr algn="ctr"/>
                      <a:r>
                        <a:rPr lang="en-US" sz="1600" dirty="0" smtClean="0"/>
                        <a:t>&gt;=</a:t>
                      </a:r>
                      <a:r>
                        <a:rPr lang="en-US" sz="1600" baseline="0" dirty="0" smtClean="0"/>
                        <a:t> 10</a:t>
                      </a:r>
                    </a:p>
                    <a:p>
                      <a:pPr algn="ctr"/>
                      <a:r>
                        <a:rPr lang="en-US" sz="1600" baseline="0" dirty="0" smtClean="0"/>
                        <a:t>OR</a:t>
                      </a:r>
                    </a:p>
                    <a:p>
                      <a:pPr algn="ctr"/>
                      <a:r>
                        <a:rPr lang="en-US" sz="1600" baseline="0" dirty="0" smtClean="0"/>
                        <a:t>No data reported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1 Point</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156867"/>
                  </a:ext>
                </a:extLst>
              </a:tr>
              <a:tr h="424122">
                <a:tc>
                  <a:txBody>
                    <a:bodyPr/>
                    <a:lstStyle/>
                    <a:p>
                      <a:pPr algn="ctr"/>
                      <a:r>
                        <a:rPr lang="en-US" sz="1600" dirty="0" smtClean="0"/>
                        <a:t>&gt;= 5 AND &lt; 10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814478"/>
                  </a:ext>
                </a:extLst>
              </a:tr>
              <a:tr h="415806">
                <a:tc>
                  <a:txBody>
                    <a:bodyPr/>
                    <a:lstStyle/>
                    <a:p>
                      <a:pPr algn="ctr"/>
                      <a:r>
                        <a:rPr lang="en-US" sz="1600" dirty="0" smtClean="0"/>
                        <a:t>&lt; 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 Points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937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49977333"/>
              </p:ext>
            </p:extLst>
          </p:nvPr>
        </p:nvGraphicFramePr>
        <p:xfrm>
          <a:off x="1886856" y="2059858"/>
          <a:ext cx="8384792" cy="1320800"/>
        </p:xfrm>
        <a:graphic>
          <a:graphicData uri="http://schemas.openxmlformats.org/drawingml/2006/table">
            <a:tbl>
              <a:tblPr firstRow="1" bandRow="1">
                <a:tableStyleId>{69CF1AB2-1976-4502-BF36-3FF5EA218861}</a:tableStyleId>
              </a:tblPr>
              <a:tblGrid>
                <a:gridCol w="2627086">
                  <a:extLst>
                    <a:ext uri="{9D8B030D-6E8A-4147-A177-3AD203B41FA5}">
                      <a16:colId xmlns:a16="http://schemas.microsoft.com/office/drawing/2014/main" val="425223613"/>
                    </a:ext>
                  </a:extLst>
                </a:gridCol>
                <a:gridCol w="5757706">
                  <a:extLst>
                    <a:ext uri="{9D8B030D-6E8A-4147-A177-3AD203B41FA5}">
                      <a16:colId xmlns:a16="http://schemas.microsoft.com/office/drawing/2014/main" val="3065563310"/>
                    </a:ext>
                  </a:extLst>
                </a:gridCol>
              </a:tblGrid>
              <a:tr h="370840">
                <a:tc>
                  <a:txBody>
                    <a:bodyPr/>
                    <a:lstStyle/>
                    <a:p>
                      <a:r>
                        <a:rPr lang="en-US" sz="1600" b="1" dirty="0" smtClean="0"/>
                        <a:t>Scored from 1 to 3 Points:</a:t>
                      </a:r>
                      <a:endParaRPr lang="en-US" sz="1600" b="1" dirty="0"/>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Century Gothic" panose="020B0502020202020204" pitchFamily="34" charset="0"/>
                        </a:rPr>
                        <a:t>Growth, Exceeds Expectations, Student Chronic Absenteeism, Teacher Chronic Absenteeism, Suspension</a:t>
                      </a:r>
                    </a:p>
                  </a:txBody>
                  <a:tcPr>
                    <a:solidFill>
                      <a:schemeClr val="accent5">
                        <a:lumMod val="20000"/>
                        <a:lumOff val="80000"/>
                      </a:schemeClr>
                    </a:solidFill>
                  </a:tcPr>
                </a:tc>
                <a:extLst>
                  <a:ext uri="{0D108BD9-81ED-4DB2-BD59-A6C34878D82A}">
                    <a16:rowId xmlns:a16="http://schemas.microsoft.com/office/drawing/2014/main" val="3929467588"/>
                  </a:ext>
                </a:extLst>
              </a:tr>
              <a:tr h="370840">
                <a:tc>
                  <a:txBody>
                    <a:bodyPr/>
                    <a:lstStyle/>
                    <a:p>
                      <a:r>
                        <a:rPr lang="en-US" sz="1600" b="1" dirty="0" smtClean="0"/>
                        <a:t>Scored from 1 to 4 Points:</a:t>
                      </a:r>
                      <a:endParaRPr lang="en-US" sz="1600" b="1" dirty="0"/>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Century Gothic" panose="020B0502020202020204" pitchFamily="34" charset="0"/>
                        </a:rPr>
                        <a:t>Achievement, English Language Proficiency</a:t>
                      </a:r>
                    </a:p>
                  </a:txBody>
                  <a:tcPr>
                    <a:solidFill>
                      <a:schemeClr val="accent5">
                        <a:lumMod val="20000"/>
                        <a:lumOff val="80000"/>
                      </a:schemeClr>
                    </a:solidFill>
                  </a:tcPr>
                </a:tc>
                <a:extLst>
                  <a:ext uri="{0D108BD9-81ED-4DB2-BD59-A6C34878D82A}">
                    <a16:rowId xmlns:a16="http://schemas.microsoft.com/office/drawing/2014/main" val="2458760899"/>
                  </a:ext>
                </a:extLst>
              </a:tr>
              <a:tr h="370840">
                <a:tc>
                  <a:txBody>
                    <a:bodyPr/>
                    <a:lstStyle/>
                    <a:p>
                      <a:r>
                        <a:rPr lang="en-US" sz="1600" b="1" dirty="0" smtClean="0"/>
                        <a:t>Scored from 1 to 5 Points:</a:t>
                      </a:r>
                      <a:endParaRPr lang="en-US" sz="1600" b="1" dirty="0"/>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Century Gothic" panose="020B0502020202020204" pitchFamily="34" charset="0"/>
                        </a:rPr>
                        <a:t>Graduation</a:t>
                      </a:r>
                    </a:p>
                  </a:txBody>
                  <a:tcPr>
                    <a:solidFill>
                      <a:schemeClr val="accent5">
                        <a:lumMod val="20000"/>
                        <a:lumOff val="80000"/>
                      </a:schemeClr>
                    </a:solidFill>
                  </a:tcPr>
                </a:tc>
                <a:extLst>
                  <a:ext uri="{0D108BD9-81ED-4DB2-BD59-A6C34878D82A}">
                    <a16:rowId xmlns:a16="http://schemas.microsoft.com/office/drawing/2014/main" val="4235608858"/>
                  </a:ext>
                </a:extLst>
              </a:tr>
            </a:tbl>
          </a:graphicData>
        </a:graphic>
      </p:graphicFrame>
      <p:sp>
        <p:nvSpPr>
          <p:cNvPr id="4" name="TextBox 3"/>
          <p:cNvSpPr txBox="1"/>
          <p:nvPr/>
        </p:nvSpPr>
        <p:spPr>
          <a:xfrm>
            <a:off x="2753249" y="4645826"/>
            <a:ext cx="2934118" cy="461665"/>
          </a:xfrm>
          <a:prstGeom prst="rect">
            <a:avLst/>
          </a:prstGeom>
          <a:noFill/>
        </p:spPr>
        <p:txBody>
          <a:bodyPr wrap="square" rtlCol="0">
            <a:spAutoFit/>
          </a:bodyPr>
          <a:lstStyle/>
          <a:p>
            <a:r>
              <a:rPr lang="en-US" sz="2400" dirty="0" smtClean="0">
                <a:solidFill>
                  <a:schemeClr val="accent1">
                    <a:lumMod val="50000"/>
                  </a:schemeClr>
                </a:solidFill>
              </a:rPr>
              <a:t>Suspension Example:</a:t>
            </a:r>
            <a:endParaRPr lang="en-US" sz="2400" dirty="0">
              <a:solidFill>
                <a:schemeClr val="accent1">
                  <a:lumMod val="50000"/>
                </a:schemeClr>
              </a:solidFill>
            </a:endParaRPr>
          </a:p>
        </p:txBody>
      </p:sp>
      <p:sp>
        <p:nvSpPr>
          <p:cNvPr id="9" name="Title 1"/>
          <p:cNvSpPr txBox="1">
            <a:spLocks/>
          </p:cNvSpPr>
          <p:nvPr/>
        </p:nvSpPr>
        <p:spPr>
          <a:xfrm>
            <a:off x="1075174" y="337766"/>
            <a:ext cx="1026187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Century Gothic" panose="020B0502020202020204" pitchFamily="34" charset="0"/>
              </a:rPr>
              <a:t>Scoring Individual Measures</a:t>
            </a:r>
            <a:endParaRPr lang="en-US" sz="3600" b="1" dirty="0">
              <a:latin typeface="Century Gothic" panose="020B0502020202020204" pitchFamily="34" charset="0"/>
            </a:endParaRPr>
          </a:p>
        </p:txBody>
      </p:sp>
      <p:sp>
        <p:nvSpPr>
          <p:cNvPr id="10" name="Rectangle 9"/>
          <p:cNvSpPr/>
          <p:nvPr/>
        </p:nvSpPr>
        <p:spPr>
          <a:xfrm>
            <a:off x="1075174" y="1343114"/>
            <a:ext cx="10058400" cy="584775"/>
          </a:xfrm>
          <a:prstGeom prst="rect">
            <a:avLst/>
          </a:prstGeom>
          <a:solidFill>
            <a:schemeClr val="bg1"/>
          </a:solidFill>
        </p:spPr>
        <p:txBody>
          <a:bodyPr wrap="square">
            <a:spAutoFit/>
          </a:bodyPr>
          <a:lstStyle/>
          <a:p>
            <a:pPr lvl="0">
              <a:defRPr/>
            </a:pPr>
            <a:r>
              <a:rPr lang="en-US" sz="1600" dirty="0" smtClean="0">
                <a:latin typeface="Century Gothic" panose="020B0502020202020204" pitchFamily="34" charset="0"/>
              </a:rPr>
              <a:t>Based on a combination of norm and criterion factors, we set cut scores to take a measure and turn it into a number of points.</a:t>
            </a:r>
            <a:endParaRPr lang="en-US" sz="1600" dirty="0">
              <a:latin typeface="Century Gothic" panose="020B0502020202020204" pitchFamily="34" charset="0"/>
            </a:endParaRPr>
          </a:p>
        </p:txBody>
      </p:sp>
    </p:spTree>
    <p:extLst>
      <p:ext uri="{BB962C8B-B14F-4D97-AF65-F5344CB8AC3E}">
        <p14:creationId xmlns:p14="http://schemas.microsoft.com/office/powerpoint/2010/main" val="100857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0F8C9-0536-44E3-92CA-2798A712B5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613" t="11600" r="10028" b="13844"/>
          <a:stretch/>
        </p:blipFill>
        <p:spPr>
          <a:xfrm>
            <a:off x="2122714" y="1518556"/>
            <a:ext cx="8033658" cy="4245429"/>
          </a:xfrm>
          <a:prstGeom prst="rect">
            <a:avLst/>
          </a:prstGeom>
        </p:spPr>
      </p:pic>
      <p:sp>
        <p:nvSpPr>
          <p:cNvPr id="3" name="Title 1"/>
          <p:cNvSpPr>
            <a:spLocks noGrp="1"/>
          </p:cNvSpPr>
          <p:nvPr>
            <p:ph type="title"/>
          </p:nvPr>
        </p:nvSpPr>
        <p:spPr>
          <a:xfrm>
            <a:off x="1097279" y="309338"/>
            <a:ext cx="10515600" cy="1325563"/>
          </a:xfrm>
        </p:spPr>
        <p:txBody>
          <a:bodyPr>
            <a:normAutofit/>
          </a:bodyPr>
          <a:lstStyle/>
          <a:p>
            <a:r>
              <a:rPr lang="en-US" sz="4000" b="1" dirty="0" smtClean="0">
                <a:latin typeface="Century Gothic" panose="020B0502020202020204" pitchFamily="34" charset="0"/>
              </a:rPr>
              <a:t>How are School Star Ratings Determined?</a:t>
            </a:r>
            <a:endParaRPr lang="en-US" sz="4000" b="1" dirty="0">
              <a:latin typeface="Century Gothic" panose="020B0502020202020204" pitchFamily="34" charset="0"/>
            </a:endParaRPr>
          </a:p>
        </p:txBody>
      </p:sp>
    </p:spTree>
    <p:extLst>
      <p:ext uri="{BB962C8B-B14F-4D97-AF65-F5344CB8AC3E}">
        <p14:creationId xmlns:p14="http://schemas.microsoft.com/office/powerpoint/2010/main" val="75080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b753713-7763-40d6-9ac1-d76050e62df0">
      <UserInfo>
        <DisplayName>Darrow, Brian</DisplayName>
        <AccountId>265</AccountId>
        <AccountType/>
      </UserInfo>
      <UserInfo>
        <DisplayName>Redden, Krystafer</DisplayName>
        <AccountId>266</AccountId>
        <AccountType/>
      </UserInfo>
      <UserInfo>
        <DisplayName>Geoghegan, Megan</DisplayName>
        <AccountId>374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8ACFB42EF5C545B220192A785D570C" ma:contentTypeVersion="7" ma:contentTypeDescription="Create a new document." ma:contentTypeScope="" ma:versionID="aab31de4895f5c76c9f79f4b538c8192">
  <xsd:schema xmlns:xsd="http://www.w3.org/2001/XMLSchema" xmlns:xs="http://www.w3.org/2001/XMLSchema" xmlns:p="http://schemas.microsoft.com/office/2006/metadata/properties" xmlns:ns2="492de487-65d6-44b0-81e2-a07886a1dfb6" xmlns:ns3="fb753713-7763-40d6-9ac1-d76050e62df0" targetNamespace="http://schemas.microsoft.com/office/2006/metadata/properties" ma:root="true" ma:fieldsID="de01b7b7f1b1654306b5e0b1e1874799" ns2:_="" ns3:_="">
    <xsd:import namespace="492de487-65d6-44b0-81e2-a07886a1dfb6"/>
    <xsd:import namespace="fb753713-7763-40d6-9ac1-d76050e62d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de487-65d6-44b0-81e2-a07886a1dfb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753713-7763-40d6-9ac1-d76050e62df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296F3-E103-4E49-B9CE-6938781BF2D3}">
  <ds:schemaRefs>
    <ds:schemaRef ds:uri="http://schemas.microsoft.com/office/2006/metadata/properties"/>
    <ds:schemaRef ds:uri="4c65d37e-a55a-4bb0-b2b4-8d884d010927"/>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fb4ce569-0273-4228-9157-33b14876d013"/>
    <ds:schemaRef ds:uri="http://www.w3.org/XML/1998/namespace"/>
  </ds:schemaRefs>
</ds:datastoreItem>
</file>

<file path=customXml/itemProps2.xml><?xml version="1.0" encoding="utf-8"?>
<ds:datastoreItem xmlns:ds="http://schemas.openxmlformats.org/officeDocument/2006/customXml" ds:itemID="{C67975A0-8BAF-4840-A657-2A148A113019}">
  <ds:schemaRefs>
    <ds:schemaRef ds:uri="http://schemas.microsoft.com/sharepoint/v3/contenttype/forms"/>
  </ds:schemaRefs>
</ds:datastoreItem>
</file>

<file path=customXml/itemProps3.xml><?xml version="1.0" encoding="utf-8"?>
<ds:datastoreItem xmlns:ds="http://schemas.openxmlformats.org/officeDocument/2006/customXml" ds:itemID="{E2BC79F9-7198-4A53-B1DF-2F94A1538351}"/>
</file>

<file path=docProps/app.xml><?xml version="1.0" encoding="utf-8"?>
<Properties xmlns="http://schemas.openxmlformats.org/officeDocument/2006/extended-properties" xmlns:vt="http://schemas.openxmlformats.org/officeDocument/2006/docPropsVTypes">
  <TotalTime>22858</TotalTime>
  <Words>2775</Words>
  <Application>Microsoft Office PowerPoint</Application>
  <PresentationFormat>Widescreen</PresentationFormat>
  <Paragraphs>389</Paragraphs>
  <Slides>24</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Century Gothic</vt:lpstr>
      <vt:lpstr>1_Office Theme</vt:lpstr>
      <vt:lpstr>2_Office Theme</vt:lpstr>
      <vt:lpstr>Accountability 101 </vt:lpstr>
      <vt:lpstr>What are the components of Rhode Island’s Accountability system?</vt:lpstr>
      <vt:lpstr>What’s new in Rhode Island’s Accountability system?</vt:lpstr>
      <vt:lpstr>What measures will we use to evaluate school performance?</vt:lpstr>
      <vt:lpstr>Academic Performance Measures</vt:lpstr>
      <vt:lpstr>Student Success Measures</vt:lpstr>
      <vt:lpstr>College &amp; Career Readiness Measures</vt:lpstr>
      <vt:lpstr>PowerPoint Presentation</vt:lpstr>
      <vt:lpstr>How are School Star Ratings Determined?</vt:lpstr>
      <vt:lpstr>How are School Star Ratings Determined?</vt:lpstr>
      <vt:lpstr>What do School Star Ratings mean? </vt:lpstr>
      <vt:lpstr>School Star Rating Performance Levels - Overview</vt:lpstr>
      <vt:lpstr>Pick the number of points your school earned in each column…</vt:lpstr>
      <vt:lpstr>… And your star rating is the lowest row where you circled something.</vt:lpstr>
      <vt:lpstr>Federal law (ESSA) requires identification of RI’s lowest performing schools.</vt:lpstr>
      <vt:lpstr>ESSA also requires Identification of RI schools with low performing student subgroups.</vt:lpstr>
      <vt:lpstr>How will RI support low performing schools?</vt:lpstr>
      <vt:lpstr>Accountability 101 </vt:lpstr>
      <vt:lpstr>Accountability 101 </vt:lpstr>
      <vt:lpstr>Scoring Individual Measures – Student Chronic Absenteeism</vt:lpstr>
      <vt:lpstr>Scoring Individual Measures – Graduation Rate</vt:lpstr>
      <vt:lpstr>Exiting Identification</vt:lpstr>
      <vt:lpstr>School Redesign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101</dc:title>
  <dc:creator>Darrow, Brian</dc:creator>
  <cp:lastModifiedBy>Peterson, Rachel</cp:lastModifiedBy>
  <cp:revision>192</cp:revision>
  <cp:lastPrinted>2017-12-18T15:44:37Z</cp:lastPrinted>
  <dcterms:modified xsi:type="dcterms:W3CDTF">2018-03-07T15:40:22Z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0x010100508ACFB42EF5C545B220192A785D570C</vt:lpwstr>
  </property>
</Properties>
</file>