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6" r:id="rId5"/>
    <p:sldMasterId id="2147483718" r:id="rId6"/>
    <p:sldMasterId id="2147483730" r:id="rId7"/>
    <p:sldMasterId id="2147483742" r:id="rId8"/>
    <p:sldMasterId id="2147483754" r:id="rId9"/>
    <p:sldMasterId id="2147483766" r:id="rId10"/>
    <p:sldMasterId id="2147483778" r:id="rId11"/>
    <p:sldMasterId id="2147483790" r:id="rId12"/>
    <p:sldMasterId id="2147483802" r:id="rId13"/>
    <p:sldMasterId id="2147483814" r:id="rId14"/>
  </p:sldMasterIdLst>
  <p:notesMasterIdLst>
    <p:notesMasterId r:id="rId45"/>
  </p:notesMasterIdLst>
  <p:sldIdLst>
    <p:sldId id="256" r:id="rId15"/>
    <p:sldId id="262" r:id="rId16"/>
    <p:sldId id="367" r:id="rId17"/>
    <p:sldId id="357" r:id="rId18"/>
    <p:sldId id="259" r:id="rId19"/>
    <p:sldId id="356" r:id="rId20"/>
    <p:sldId id="374" r:id="rId21"/>
    <p:sldId id="358" r:id="rId22"/>
    <p:sldId id="266" r:id="rId23"/>
    <p:sldId id="265" r:id="rId24"/>
    <p:sldId id="263" r:id="rId25"/>
    <p:sldId id="264" r:id="rId26"/>
    <p:sldId id="269" r:id="rId27"/>
    <p:sldId id="359" r:id="rId28"/>
    <p:sldId id="267" r:id="rId29"/>
    <p:sldId id="360" r:id="rId30"/>
    <p:sldId id="361" r:id="rId31"/>
    <p:sldId id="362" r:id="rId32"/>
    <p:sldId id="363" r:id="rId33"/>
    <p:sldId id="268" r:id="rId34"/>
    <p:sldId id="364" r:id="rId35"/>
    <p:sldId id="270" r:id="rId36"/>
    <p:sldId id="368" r:id="rId37"/>
    <p:sldId id="271" r:id="rId38"/>
    <p:sldId id="370" r:id="rId39"/>
    <p:sldId id="371" r:id="rId40"/>
    <p:sldId id="373" r:id="rId41"/>
    <p:sldId id="372" r:id="rId42"/>
    <p:sldId id="366" r:id="rId43"/>
    <p:sldId id="36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918" y="-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19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4074"/>
    </p:cViewPr>
  </p:sorterViewPr>
  <p:notesViewPr>
    <p:cSldViewPr snapToGrid="0">
      <p:cViewPr>
        <p:scale>
          <a:sx n="110" d="100"/>
          <a:sy n="110" d="100"/>
        </p:scale>
        <p:origin x="-1668" y="60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CAAFA-D8CB-4031-BE3E-5BEACA034E20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F1B8482-9340-4315-B271-E73E08386AF6}">
      <dgm:prSet phldrT="[Text]"/>
      <dgm:spPr/>
      <dgm:t>
        <a:bodyPr/>
        <a:lstStyle/>
        <a:p>
          <a:r>
            <a:rPr lang="en-US" dirty="0" smtClean="0"/>
            <a:t>Employers Know the Need Talent</a:t>
          </a:r>
          <a:endParaRPr lang="en-US" dirty="0"/>
        </a:p>
      </dgm:t>
    </dgm:pt>
    <dgm:pt modelId="{9887C453-F487-4A1D-83BE-BB5C74659A51}" type="parTrans" cxnId="{54910A75-18ED-4FBC-8CD0-CAE0E694D207}">
      <dgm:prSet/>
      <dgm:spPr/>
      <dgm:t>
        <a:bodyPr/>
        <a:lstStyle/>
        <a:p>
          <a:endParaRPr lang="en-US"/>
        </a:p>
      </dgm:t>
    </dgm:pt>
    <dgm:pt modelId="{3209A8E9-591C-4759-A660-A9F75782F43D}" type="sibTrans" cxnId="{54910A75-18ED-4FBC-8CD0-CAE0E694D207}">
      <dgm:prSet/>
      <dgm:spPr/>
      <dgm:t>
        <a:bodyPr/>
        <a:lstStyle/>
        <a:p>
          <a:endParaRPr lang="en-US"/>
        </a:p>
      </dgm:t>
    </dgm:pt>
    <dgm:pt modelId="{7F2CDE73-6DD7-4B2A-A233-4B838AEABDE9}">
      <dgm:prSet phldrT="[Text]"/>
      <dgm:spPr/>
      <dgm:t>
        <a:bodyPr/>
        <a:lstStyle/>
        <a:p>
          <a:r>
            <a:rPr lang="en-US" dirty="0" smtClean="0"/>
            <a:t>Special Educators know Supports, Accommodations, Modifications</a:t>
          </a:r>
          <a:endParaRPr lang="en-US" dirty="0"/>
        </a:p>
      </dgm:t>
    </dgm:pt>
    <dgm:pt modelId="{3673236F-F4EA-43F0-9D45-8007A6A1E06E}" type="parTrans" cxnId="{B598FEDA-4137-441D-A13C-FD9B7313DDE1}">
      <dgm:prSet/>
      <dgm:spPr/>
      <dgm:t>
        <a:bodyPr/>
        <a:lstStyle/>
        <a:p>
          <a:endParaRPr lang="en-US"/>
        </a:p>
      </dgm:t>
    </dgm:pt>
    <dgm:pt modelId="{11DC80F0-F3E6-4059-8C44-5C6AED5E1B45}" type="sibTrans" cxnId="{B598FEDA-4137-441D-A13C-FD9B7313DDE1}">
      <dgm:prSet/>
      <dgm:spPr/>
      <dgm:t>
        <a:bodyPr/>
        <a:lstStyle/>
        <a:p>
          <a:endParaRPr lang="en-US"/>
        </a:p>
      </dgm:t>
    </dgm:pt>
    <dgm:pt modelId="{48BC93CB-1B6C-4B69-BB23-760DACE14239}">
      <dgm:prSet phldrT="[Text]"/>
      <dgm:spPr/>
      <dgm:t>
        <a:bodyPr/>
        <a:lstStyle/>
        <a:p>
          <a:r>
            <a:rPr lang="en-US" dirty="0" smtClean="0"/>
            <a:t>CTE Educators know the Industries and how to build skills</a:t>
          </a:r>
          <a:endParaRPr lang="en-US" dirty="0"/>
        </a:p>
      </dgm:t>
    </dgm:pt>
    <dgm:pt modelId="{76B46C49-6624-402C-BD44-57286DC9CAAC}" type="parTrans" cxnId="{EFC4438B-8731-41D1-A424-1710133F1B8F}">
      <dgm:prSet/>
      <dgm:spPr/>
      <dgm:t>
        <a:bodyPr/>
        <a:lstStyle/>
        <a:p>
          <a:endParaRPr lang="en-US"/>
        </a:p>
      </dgm:t>
    </dgm:pt>
    <dgm:pt modelId="{E0BD06D6-C927-48DE-A055-3C81E7E451DC}" type="sibTrans" cxnId="{EFC4438B-8731-41D1-A424-1710133F1B8F}">
      <dgm:prSet/>
      <dgm:spPr/>
      <dgm:t>
        <a:bodyPr/>
        <a:lstStyle/>
        <a:p>
          <a:endParaRPr lang="en-US"/>
        </a:p>
      </dgm:t>
    </dgm:pt>
    <dgm:pt modelId="{25015DA9-FC63-4425-9113-12BA6E5EF93F}" type="pres">
      <dgm:prSet presAssocID="{679CAAFA-D8CB-4031-BE3E-5BEACA034E2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675A94-3D11-4AA8-A841-DFD7432E6D1D}" type="pres">
      <dgm:prSet presAssocID="{679CAAFA-D8CB-4031-BE3E-5BEACA034E20}" presName="wedge1" presStyleLbl="node1" presStyleIdx="0" presStyleCnt="3"/>
      <dgm:spPr/>
      <dgm:t>
        <a:bodyPr/>
        <a:lstStyle/>
        <a:p>
          <a:endParaRPr lang="en-US"/>
        </a:p>
      </dgm:t>
    </dgm:pt>
    <dgm:pt modelId="{EBFF241F-4D5C-4959-9F43-1525873D9D97}" type="pres">
      <dgm:prSet presAssocID="{679CAAFA-D8CB-4031-BE3E-5BEACA034E20}" presName="dummy1a" presStyleCnt="0"/>
      <dgm:spPr/>
    </dgm:pt>
    <dgm:pt modelId="{2F8F62B0-3110-4853-9EC2-47644EEE5506}" type="pres">
      <dgm:prSet presAssocID="{679CAAFA-D8CB-4031-BE3E-5BEACA034E20}" presName="dummy1b" presStyleCnt="0"/>
      <dgm:spPr/>
    </dgm:pt>
    <dgm:pt modelId="{570E0179-35BA-4835-A641-A1A2FC057E2E}" type="pres">
      <dgm:prSet presAssocID="{679CAAFA-D8CB-4031-BE3E-5BEACA034E2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7D8B6-8D4F-420C-B9A2-90C703263C33}" type="pres">
      <dgm:prSet presAssocID="{679CAAFA-D8CB-4031-BE3E-5BEACA034E20}" presName="wedge2" presStyleLbl="node1" presStyleIdx="1" presStyleCnt="3"/>
      <dgm:spPr/>
      <dgm:t>
        <a:bodyPr/>
        <a:lstStyle/>
        <a:p>
          <a:endParaRPr lang="en-US"/>
        </a:p>
      </dgm:t>
    </dgm:pt>
    <dgm:pt modelId="{7291BAEB-6860-432D-8954-3BBF600E6F82}" type="pres">
      <dgm:prSet presAssocID="{679CAAFA-D8CB-4031-BE3E-5BEACA034E20}" presName="dummy2a" presStyleCnt="0"/>
      <dgm:spPr/>
    </dgm:pt>
    <dgm:pt modelId="{39D2B88B-BE04-4FDA-890E-3B32820EAAA0}" type="pres">
      <dgm:prSet presAssocID="{679CAAFA-D8CB-4031-BE3E-5BEACA034E20}" presName="dummy2b" presStyleCnt="0"/>
      <dgm:spPr/>
    </dgm:pt>
    <dgm:pt modelId="{DB64F0FE-7B43-4E62-9CBC-CB1F42173710}" type="pres">
      <dgm:prSet presAssocID="{679CAAFA-D8CB-4031-BE3E-5BEACA034E2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3FF60-3DE4-4DA7-9F08-356ED48AAB3E}" type="pres">
      <dgm:prSet presAssocID="{679CAAFA-D8CB-4031-BE3E-5BEACA034E20}" presName="wedge3" presStyleLbl="node1" presStyleIdx="2" presStyleCnt="3"/>
      <dgm:spPr/>
      <dgm:t>
        <a:bodyPr/>
        <a:lstStyle/>
        <a:p>
          <a:endParaRPr lang="en-US"/>
        </a:p>
      </dgm:t>
    </dgm:pt>
    <dgm:pt modelId="{7F9FB72E-C017-4DBB-B108-CC62BFD13664}" type="pres">
      <dgm:prSet presAssocID="{679CAAFA-D8CB-4031-BE3E-5BEACA034E20}" presName="dummy3a" presStyleCnt="0"/>
      <dgm:spPr/>
    </dgm:pt>
    <dgm:pt modelId="{D0D45E03-BA12-428E-9277-4C5170C9F126}" type="pres">
      <dgm:prSet presAssocID="{679CAAFA-D8CB-4031-BE3E-5BEACA034E20}" presName="dummy3b" presStyleCnt="0"/>
      <dgm:spPr/>
    </dgm:pt>
    <dgm:pt modelId="{6AFBAAC0-EDB0-48C9-B220-6539FC4E10D3}" type="pres">
      <dgm:prSet presAssocID="{679CAAFA-D8CB-4031-BE3E-5BEACA034E2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B6B3-8272-4ECA-84C7-E50A41C8DEE0}" type="pres">
      <dgm:prSet presAssocID="{3209A8E9-591C-4759-A660-A9F75782F43D}" presName="arrowWedge1" presStyleLbl="fgSibTrans2D1" presStyleIdx="0" presStyleCnt="3"/>
      <dgm:spPr/>
    </dgm:pt>
    <dgm:pt modelId="{45F17472-C158-4C38-93C8-016042DCECB0}" type="pres">
      <dgm:prSet presAssocID="{11DC80F0-F3E6-4059-8C44-5C6AED5E1B45}" presName="arrowWedge2" presStyleLbl="fgSibTrans2D1" presStyleIdx="1" presStyleCnt="3"/>
      <dgm:spPr/>
    </dgm:pt>
    <dgm:pt modelId="{6892C056-60EF-4801-9F02-60E5BA911B52}" type="pres">
      <dgm:prSet presAssocID="{E0BD06D6-C927-48DE-A055-3C81E7E451DC}" presName="arrowWedge3" presStyleLbl="fgSibTrans2D1" presStyleIdx="2" presStyleCnt="3"/>
      <dgm:spPr/>
    </dgm:pt>
  </dgm:ptLst>
  <dgm:cxnLst>
    <dgm:cxn modelId="{54910A75-18ED-4FBC-8CD0-CAE0E694D207}" srcId="{679CAAFA-D8CB-4031-BE3E-5BEACA034E20}" destId="{6F1B8482-9340-4315-B271-E73E08386AF6}" srcOrd="0" destOrd="0" parTransId="{9887C453-F487-4A1D-83BE-BB5C74659A51}" sibTransId="{3209A8E9-591C-4759-A660-A9F75782F43D}"/>
    <dgm:cxn modelId="{23E3C984-2B6F-480E-B89B-DCE833227174}" type="presOf" srcId="{679CAAFA-D8CB-4031-BE3E-5BEACA034E20}" destId="{25015DA9-FC63-4425-9113-12BA6E5EF93F}" srcOrd="0" destOrd="0" presId="urn:microsoft.com/office/officeart/2005/8/layout/cycle8"/>
    <dgm:cxn modelId="{5697E181-71D0-47DC-962C-7DA9C0139290}" type="presOf" srcId="{6F1B8482-9340-4315-B271-E73E08386AF6}" destId="{60675A94-3D11-4AA8-A841-DFD7432E6D1D}" srcOrd="0" destOrd="0" presId="urn:microsoft.com/office/officeart/2005/8/layout/cycle8"/>
    <dgm:cxn modelId="{F9EAE5A8-652B-4360-A68D-4AA83F83E862}" type="presOf" srcId="{7F2CDE73-6DD7-4B2A-A233-4B838AEABDE9}" destId="{DB64F0FE-7B43-4E62-9CBC-CB1F42173710}" srcOrd="1" destOrd="0" presId="urn:microsoft.com/office/officeart/2005/8/layout/cycle8"/>
    <dgm:cxn modelId="{0150D692-BDA8-4AD5-B8F4-7122C6183933}" type="presOf" srcId="{48BC93CB-1B6C-4B69-BB23-760DACE14239}" destId="{6AFBAAC0-EDB0-48C9-B220-6539FC4E10D3}" srcOrd="1" destOrd="0" presId="urn:microsoft.com/office/officeart/2005/8/layout/cycle8"/>
    <dgm:cxn modelId="{B598FEDA-4137-441D-A13C-FD9B7313DDE1}" srcId="{679CAAFA-D8CB-4031-BE3E-5BEACA034E20}" destId="{7F2CDE73-6DD7-4B2A-A233-4B838AEABDE9}" srcOrd="1" destOrd="0" parTransId="{3673236F-F4EA-43F0-9D45-8007A6A1E06E}" sibTransId="{11DC80F0-F3E6-4059-8C44-5C6AED5E1B45}"/>
    <dgm:cxn modelId="{EFC4438B-8731-41D1-A424-1710133F1B8F}" srcId="{679CAAFA-D8CB-4031-BE3E-5BEACA034E20}" destId="{48BC93CB-1B6C-4B69-BB23-760DACE14239}" srcOrd="2" destOrd="0" parTransId="{76B46C49-6624-402C-BD44-57286DC9CAAC}" sibTransId="{E0BD06D6-C927-48DE-A055-3C81E7E451DC}"/>
    <dgm:cxn modelId="{791C44D5-F025-41D9-B32A-E055969EB10B}" type="presOf" srcId="{48BC93CB-1B6C-4B69-BB23-760DACE14239}" destId="{0273FF60-3DE4-4DA7-9F08-356ED48AAB3E}" srcOrd="0" destOrd="0" presId="urn:microsoft.com/office/officeart/2005/8/layout/cycle8"/>
    <dgm:cxn modelId="{E41CEA1B-DC63-4D4D-952D-1C0E424CDF90}" type="presOf" srcId="{6F1B8482-9340-4315-B271-E73E08386AF6}" destId="{570E0179-35BA-4835-A641-A1A2FC057E2E}" srcOrd="1" destOrd="0" presId="urn:microsoft.com/office/officeart/2005/8/layout/cycle8"/>
    <dgm:cxn modelId="{34ADF5A9-21CE-4EC8-AF40-90077D8FB198}" type="presOf" srcId="{7F2CDE73-6DD7-4B2A-A233-4B838AEABDE9}" destId="{8CC7D8B6-8D4F-420C-B9A2-90C703263C33}" srcOrd="0" destOrd="0" presId="urn:microsoft.com/office/officeart/2005/8/layout/cycle8"/>
    <dgm:cxn modelId="{74CC55B4-EF1D-433A-ADDA-657893C52619}" type="presParOf" srcId="{25015DA9-FC63-4425-9113-12BA6E5EF93F}" destId="{60675A94-3D11-4AA8-A841-DFD7432E6D1D}" srcOrd="0" destOrd="0" presId="urn:microsoft.com/office/officeart/2005/8/layout/cycle8"/>
    <dgm:cxn modelId="{A76A6C42-502F-43C2-B9AD-FB1BB1AB7873}" type="presParOf" srcId="{25015DA9-FC63-4425-9113-12BA6E5EF93F}" destId="{EBFF241F-4D5C-4959-9F43-1525873D9D97}" srcOrd="1" destOrd="0" presId="urn:microsoft.com/office/officeart/2005/8/layout/cycle8"/>
    <dgm:cxn modelId="{9A0F1D01-0615-4D7E-ADB8-DE04F852E461}" type="presParOf" srcId="{25015DA9-FC63-4425-9113-12BA6E5EF93F}" destId="{2F8F62B0-3110-4853-9EC2-47644EEE5506}" srcOrd="2" destOrd="0" presId="urn:microsoft.com/office/officeart/2005/8/layout/cycle8"/>
    <dgm:cxn modelId="{BB01C7BE-722E-4639-8A88-E568874E9604}" type="presParOf" srcId="{25015DA9-FC63-4425-9113-12BA6E5EF93F}" destId="{570E0179-35BA-4835-A641-A1A2FC057E2E}" srcOrd="3" destOrd="0" presId="urn:microsoft.com/office/officeart/2005/8/layout/cycle8"/>
    <dgm:cxn modelId="{19E41866-6AD6-4006-B318-F90806642863}" type="presParOf" srcId="{25015DA9-FC63-4425-9113-12BA6E5EF93F}" destId="{8CC7D8B6-8D4F-420C-B9A2-90C703263C33}" srcOrd="4" destOrd="0" presId="urn:microsoft.com/office/officeart/2005/8/layout/cycle8"/>
    <dgm:cxn modelId="{E47FA370-0264-45CC-9D1A-12CBD2EE6777}" type="presParOf" srcId="{25015DA9-FC63-4425-9113-12BA6E5EF93F}" destId="{7291BAEB-6860-432D-8954-3BBF600E6F82}" srcOrd="5" destOrd="0" presId="urn:microsoft.com/office/officeart/2005/8/layout/cycle8"/>
    <dgm:cxn modelId="{DBB44415-CAB1-47D4-B66F-1DBD2C46E382}" type="presParOf" srcId="{25015DA9-FC63-4425-9113-12BA6E5EF93F}" destId="{39D2B88B-BE04-4FDA-890E-3B32820EAAA0}" srcOrd="6" destOrd="0" presId="urn:microsoft.com/office/officeart/2005/8/layout/cycle8"/>
    <dgm:cxn modelId="{E2A3E02F-11F0-45E5-B1E6-C9BD37F7B218}" type="presParOf" srcId="{25015DA9-FC63-4425-9113-12BA6E5EF93F}" destId="{DB64F0FE-7B43-4E62-9CBC-CB1F42173710}" srcOrd="7" destOrd="0" presId="urn:microsoft.com/office/officeart/2005/8/layout/cycle8"/>
    <dgm:cxn modelId="{1FF1F0C2-C1A5-4D9A-9F7A-DFDED81EFD5B}" type="presParOf" srcId="{25015DA9-FC63-4425-9113-12BA6E5EF93F}" destId="{0273FF60-3DE4-4DA7-9F08-356ED48AAB3E}" srcOrd="8" destOrd="0" presId="urn:microsoft.com/office/officeart/2005/8/layout/cycle8"/>
    <dgm:cxn modelId="{D0573A9D-01B7-450A-8A98-C9ABD6BC6B63}" type="presParOf" srcId="{25015DA9-FC63-4425-9113-12BA6E5EF93F}" destId="{7F9FB72E-C017-4DBB-B108-CC62BFD13664}" srcOrd="9" destOrd="0" presId="urn:microsoft.com/office/officeart/2005/8/layout/cycle8"/>
    <dgm:cxn modelId="{42114F75-1536-4C7C-B71B-1626451426E0}" type="presParOf" srcId="{25015DA9-FC63-4425-9113-12BA6E5EF93F}" destId="{D0D45E03-BA12-428E-9277-4C5170C9F126}" srcOrd="10" destOrd="0" presId="urn:microsoft.com/office/officeart/2005/8/layout/cycle8"/>
    <dgm:cxn modelId="{03EDAC24-0734-41A0-B7AE-99D484B45191}" type="presParOf" srcId="{25015DA9-FC63-4425-9113-12BA6E5EF93F}" destId="{6AFBAAC0-EDB0-48C9-B220-6539FC4E10D3}" srcOrd="11" destOrd="0" presId="urn:microsoft.com/office/officeart/2005/8/layout/cycle8"/>
    <dgm:cxn modelId="{8007D692-E183-43F9-B1BD-3EAE0AD9477F}" type="presParOf" srcId="{25015DA9-FC63-4425-9113-12BA6E5EF93F}" destId="{07DAB6B3-8272-4ECA-84C7-E50A41C8DEE0}" srcOrd="12" destOrd="0" presId="urn:microsoft.com/office/officeart/2005/8/layout/cycle8"/>
    <dgm:cxn modelId="{8626125C-EFF3-40BF-91F6-A72B756F6E69}" type="presParOf" srcId="{25015DA9-FC63-4425-9113-12BA6E5EF93F}" destId="{45F17472-C158-4C38-93C8-016042DCECB0}" srcOrd="13" destOrd="0" presId="urn:microsoft.com/office/officeart/2005/8/layout/cycle8"/>
    <dgm:cxn modelId="{7B404F80-A972-456A-85FE-C93FE4FF9C42}" type="presParOf" srcId="{25015DA9-FC63-4425-9113-12BA6E5EF93F}" destId="{6892C056-60EF-4801-9F02-60E5BA911B5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75A94-3D11-4AA8-A841-DFD7432E6D1D}">
      <dsp:nvSpPr>
        <dsp:cNvPr id="0" name=""/>
        <dsp:cNvSpPr/>
      </dsp:nvSpPr>
      <dsp:spPr>
        <a:xfrm>
          <a:off x="917148" y="295937"/>
          <a:ext cx="3824418" cy="3824418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Employers Know the Need Talent</a:t>
          </a:r>
          <a:endParaRPr lang="en-US" sz="1500" kern="1200" dirty="0"/>
        </a:p>
      </dsp:txBody>
      <dsp:txXfrm>
        <a:off x="2932708" y="1106349"/>
        <a:ext cx="1365863" cy="1138219"/>
      </dsp:txXfrm>
    </dsp:sp>
    <dsp:sp modelId="{8CC7D8B6-8D4F-420C-B9A2-90C703263C33}">
      <dsp:nvSpPr>
        <dsp:cNvPr id="0" name=""/>
        <dsp:cNvSpPr/>
      </dsp:nvSpPr>
      <dsp:spPr>
        <a:xfrm>
          <a:off x="838383" y="432523"/>
          <a:ext cx="3824418" cy="3824418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Special Educators know Supports, Accommodations, Modifications</a:t>
          </a:r>
          <a:endParaRPr lang="en-US" sz="1500" kern="1200" dirty="0"/>
        </a:p>
      </dsp:txBody>
      <dsp:txXfrm>
        <a:off x="1748959" y="2913842"/>
        <a:ext cx="2048795" cy="1001633"/>
      </dsp:txXfrm>
    </dsp:sp>
    <dsp:sp modelId="{0273FF60-3DE4-4DA7-9F08-356ED48AAB3E}">
      <dsp:nvSpPr>
        <dsp:cNvPr id="0" name=""/>
        <dsp:cNvSpPr/>
      </dsp:nvSpPr>
      <dsp:spPr>
        <a:xfrm>
          <a:off x="759619" y="295937"/>
          <a:ext cx="3824418" cy="3824418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CTE Educators know the Industries and how to build skills</a:t>
          </a:r>
          <a:endParaRPr lang="en-US" sz="1500" kern="1200" dirty="0"/>
        </a:p>
      </dsp:txBody>
      <dsp:txXfrm>
        <a:off x="1202614" y="1106349"/>
        <a:ext cx="1365863" cy="1138219"/>
      </dsp:txXfrm>
    </dsp:sp>
    <dsp:sp modelId="{07DAB6B3-8272-4ECA-84C7-E50A41C8DEE0}">
      <dsp:nvSpPr>
        <dsp:cNvPr id="0" name=""/>
        <dsp:cNvSpPr/>
      </dsp:nvSpPr>
      <dsp:spPr>
        <a:xfrm>
          <a:off x="680714" y="59187"/>
          <a:ext cx="4297917" cy="429791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17472-C158-4C38-93C8-016042DCECB0}">
      <dsp:nvSpPr>
        <dsp:cNvPr id="0" name=""/>
        <dsp:cNvSpPr/>
      </dsp:nvSpPr>
      <dsp:spPr>
        <a:xfrm>
          <a:off x="601634" y="195531"/>
          <a:ext cx="4297917" cy="429791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2C056-60EF-4801-9F02-60E5BA911B52}">
      <dsp:nvSpPr>
        <dsp:cNvPr id="0" name=""/>
        <dsp:cNvSpPr/>
      </dsp:nvSpPr>
      <dsp:spPr>
        <a:xfrm>
          <a:off x="522553" y="59187"/>
          <a:ext cx="4297917" cy="429791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04A56-6EC5-4A34-84A7-4629A1E00763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71D11-3407-4AC9-93CD-7846001A6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4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7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we pulled these from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0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45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 Summit</a:t>
            </a:r>
          </a:p>
          <a:p>
            <a:r>
              <a:rPr lang="en-US" dirty="0" smtClean="0"/>
              <a:t>RIDE Specialists attend meetings – Nicole, Paul, Cali</a:t>
            </a:r>
          </a:p>
          <a:p>
            <a:r>
              <a:rPr lang="en-US" dirty="0" smtClean="0"/>
              <a:t>ARIASE – Knowledge; that many had no knowledge</a:t>
            </a:r>
          </a:p>
          <a:p>
            <a:r>
              <a:rPr lang="en-US" dirty="0" smtClean="0"/>
              <a:t>OSCAS -  Directors Briefing</a:t>
            </a:r>
          </a:p>
          <a:p>
            <a:endParaRPr lang="en-US" dirty="0"/>
          </a:p>
          <a:p>
            <a:r>
              <a:rPr lang="en-US" dirty="0" smtClean="0"/>
              <a:t>Messaging Structure</a:t>
            </a:r>
          </a:p>
          <a:p>
            <a:endParaRPr lang="en-US" dirty="0"/>
          </a:p>
          <a:p>
            <a:r>
              <a:rPr lang="en-US" dirty="0" smtClean="0"/>
              <a:t>RI Transition Institute – Cali presenting; Transition Advisory (250 Special educators hearing the message)</a:t>
            </a:r>
          </a:p>
          <a:p>
            <a:endParaRPr lang="en-US" dirty="0"/>
          </a:p>
          <a:p>
            <a:r>
              <a:rPr lang="en-US" dirty="0" smtClean="0"/>
              <a:t>Not separate pathways for youth with disabilities but inclusive; on and off ramps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1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16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Pathways being rolled and created in almost everyone of our districts.  </a:t>
            </a:r>
          </a:p>
          <a:p>
            <a:endParaRPr lang="en-US" dirty="0"/>
          </a:p>
          <a:p>
            <a:r>
              <a:rPr lang="en-US" dirty="0" smtClean="0"/>
              <a:t>Level of urgency to support all kids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65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47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72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73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87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Diverse Participants</a:t>
            </a:r>
          </a:p>
          <a:p>
            <a:r>
              <a:rPr lang="en-US" dirty="0" smtClean="0"/>
              <a:t>CTE</a:t>
            </a:r>
            <a:endParaRPr lang="en-US" dirty="0"/>
          </a:p>
          <a:p>
            <a:r>
              <a:rPr lang="en-US" dirty="0"/>
              <a:t>Special Educators (all grades)</a:t>
            </a:r>
          </a:p>
          <a:p>
            <a:r>
              <a:rPr lang="en-US" dirty="0"/>
              <a:t>General Educators (all grades; all subjects) </a:t>
            </a:r>
          </a:p>
          <a:p>
            <a:r>
              <a:rPr lang="en-US" dirty="0"/>
              <a:t>School Counselors</a:t>
            </a:r>
          </a:p>
          <a:p>
            <a:r>
              <a:rPr lang="en-US" dirty="0"/>
              <a:t>ELL teachers</a:t>
            </a:r>
          </a:p>
          <a:p>
            <a:r>
              <a:rPr lang="en-US" dirty="0"/>
              <a:t>Administrators</a:t>
            </a:r>
          </a:p>
          <a:p>
            <a:r>
              <a:rPr lang="en-US" dirty="0"/>
              <a:t>Paraprofessionals</a:t>
            </a:r>
          </a:p>
          <a:p>
            <a:endParaRPr lang="en-US" dirty="0" smtClean="0"/>
          </a:p>
          <a:p>
            <a:r>
              <a:rPr lang="en-US" dirty="0" smtClean="0"/>
              <a:t>Strategies Delaware put </a:t>
            </a:r>
            <a:r>
              <a:rPr lang="en-US" dirty="0" err="1" smtClean="0"/>
              <a:t>inplace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6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5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Collaboration!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56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56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Recently draft of a tool that Special Ed. </a:t>
            </a:r>
          </a:p>
          <a:p>
            <a:endParaRPr lang="en-US" dirty="0"/>
          </a:p>
          <a:p>
            <a:r>
              <a:rPr lang="en-US" dirty="0" smtClean="0"/>
              <a:t>How to conceptualize pathway endorsements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97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NTACT Tool at a District level w/Evidenced Based practices!</a:t>
            </a:r>
          </a:p>
          <a:p>
            <a:endParaRPr lang="en-US" dirty="0"/>
          </a:p>
          <a:p>
            <a:r>
              <a:rPr lang="en-US" dirty="0" smtClean="0"/>
              <a:t>Worth taking a look at.  District could use to identify deficits and strengths within programming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40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32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Nevada &amp; Delaware utilized this tool to </a:t>
            </a:r>
            <a:r>
              <a:rPr lang="en-US" dirty="0" err="1" smtClean="0"/>
              <a:t>resture</a:t>
            </a:r>
            <a:r>
              <a:rPr lang="en-US" dirty="0" smtClean="0"/>
              <a:t> state CTE/Special Education.</a:t>
            </a:r>
          </a:p>
          <a:p>
            <a:endParaRPr lang="en-US" dirty="0"/>
          </a:p>
          <a:p>
            <a:r>
              <a:rPr lang="en-US" dirty="0" smtClean="0"/>
              <a:t>This tool fostered relationships between CTE/ College &amp; Readiness/Special Ed…. Department of 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6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46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us a question?</a:t>
            </a:r>
          </a:p>
          <a:p>
            <a:endParaRPr lang="en-US" dirty="0"/>
          </a:p>
          <a:p>
            <a:r>
              <a:rPr lang="en-US" dirty="0" smtClean="0"/>
              <a:t>Give us a thought</a:t>
            </a:r>
          </a:p>
          <a:p>
            <a:endParaRPr lang="en-US" dirty="0"/>
          </a:p>
          <a:p>
            <a:r>
              <a:rPr lang="en-US" dirty="0" smtClean="0"/>
              <a:t>What’s one concern you still have?  </a:t>
            </a:r>
          </a:p>
          <a:p>
            <a:endParaRPr lang="en-US" dirty="0"/>
          </a:p>
          <a:p>
            <a:r>
              <a:rPr lang="en-US" dirty="0" smtClean="0"/>
              <a:t>Question, thought or concern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3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missed the first summit or if you are new.  </a:t>
            </a:r>
            <a:endParaRPr lang="en-US" dirty="0"/>
          </a:p>
          <a:p>
            <a:r>
              <a:rPr lang="en-US" dirty="0" smtClean="0"/>
              <a:t>All live links.</a:t>
            </a:r>
          </a:p>
          <a:p>
            <a:endParaRPr lang="en-US" dirty="0"/>
          </a:p>
          <a:p>
            <a:r>
              <a:rPr lang="en-US" dirty="0" smtClean="0"/>
              <a:t>Special Educators…. The word “All”; Special Ed Directors not included at first summit; hyper drive to get them up to speed.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5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Funding came from….. One pager link</a:t>
            </a:r>
          </a:p>
          <a:p>
            <a:r>
              <a:rPr lang="en-US" dirty="0" smtClean="0"/>
              <a:t>High Demand – six?  What are they?</a:t>
            </a:r>
          </a:p>
          <a:p>
            <a:endParaRPr lang="en-US" dirty="0"/>
          </a:p>
          <a:p>
            <a:r>
              <a:rPr lang="en-US" dirty="0" smtClean="0"/>
              <a:t>First bullet we rocked it in Special Ed.</a:t>
            </a:r>
          </a:p>
          <a:p>
            <a:endParaRPr lang="en-US" dirty="0"/>
          </a:p>
          <a:p>
            <a:r>
              <a:rPr lang="en-US" dirty="0" smtClean="0"/>
              <a:t>We know bullet number 2 we weren’t sure what these were?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1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importance of restructuring our mantra  and culture  for K-12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04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things that we know are important for all kids…. </a:t>
            </a:r>
          </a:p>
          <a:p>
            <a:endParaRPr lang="en-US" dirty="0"/>
          </a:p>
          <a:p>
            <a:r>
              <a:rPr lang="en-US" dirty="0" smtClean="0"/>
              <a:t>As we restructure lets not lose!  </a:t>
            </a:r>
            <a:endParaRPr lang="en-US" dirty="0"/>
          </a:p>
          <a:p>
            <a:r>
              <a:rPr lang="en-US" dirty="0" smtClean="0"/>
              <a:t>We didn’t want to lose these things!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0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are thinking?  </a:t>
            </a:r>
          </a:p>
          <a:p>
            <a:r>
              <a:rPr lang="en-US" dirty="0" smtClean="0"/>
              <a:t>Let’s Look at RI Data?</a:t>
            </a:r>
          </a:p>
          <a:p>
            <a:r>
              <a:rPr lang="en-US" dirty="0" smtClean="0"/>
              <a:t>Perception that we didn’t have youth with disabilities included.  </a:t>
            </a:r>
          </a:p>
          <a:p>
            <a:endParaRPr lang="en-US" dirty="0"/>
          </a:p>
          <a:p>
            <a:r>
              <a:rPr lang="en-US" dirty="0" smtClean="0"/>
              <a:t>Collecting data…. We are building a better system to collect and analyze the data.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7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25" y="1822330"/>
            <a:ext cx="2325880" cy="276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20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87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through this, but don’t spend a lot of time on!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D11-3407-4AC9-93CD-7846001A64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9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ED7-86D2-413F-9D8B-F2039ED71205}" type="datetime1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4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D03C-B3F8-4A53-97B6-E22DEF012415}" type="datetime1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348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ED7-86D2-413F-9D8B-F2039ED712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517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3FEE-EC2D-493C-9A83-CD9E485DAB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563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2895-9A91-4797-8CA1-C4E129AC3A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216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07A2-9765-47BC-95B7-8C8C3BDA68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553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337-72E9-4CD6-ACC0-E24F852ABB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218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B5E-494D-40C7-A6E0-EA4FC9C6B5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947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A5E8-E454-4149-BC43-00F969B1BC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51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D99-FCBA-46A9-A328-260325B0D7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299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8051-3278-47DD-B4DA-ACCF90682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080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D03C-B3F8-4A53-97B6-E22DEF0124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9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6422-2118-4F8A-ACCB-79DCC494FB4B}" type="datetime1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06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6422-2118-4F8A-ACCB-79DCC494FB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322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ED7-86D2-413F-9D8B-F2039ED712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041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3FEE-EC2D-493C-9A83-CD9E485DAB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293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2895-9A91-4797-8CA1-C4E129AC3A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097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07A2-9765-47BC-95B7-8C8C3BDA68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167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337-72E9-4CD6-ACC0-E24F852ABB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137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B5E-494D-40C7-A6E0-EA4FC9C6B5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716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A5E8-E454-4149-BC43-00F969B1BC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585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D99-FCBA-46A9-A328-260325B0D7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154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8051-3278-47DD-B4DA-ACCF90682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8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ED7-86D2-413F-9D8B-F2039ED712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35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D03C-B3F8-4A53-97B6-E22DEF0124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019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6422-2118-4F8A-ACCB-79DCC494FB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43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3FEE-EC2D-493C-9A83-CD9E485DAB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2895-9A91-4797-8CA1-C4E129AC3A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63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07A2-9765-47BC-95B7-8C8C3BDA68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7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337-72E9-4CD6-ACC0-E24F852ABB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58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B5E-494D-40C7-A6E0-EA4FC9C6B5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55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A5E8-E454-4149-BC43-00F969B1BC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44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D99-FCBA-46A9-A328-260325B0D7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0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3FEE-EC2D-493C-9A83-CD9E485DAB2F}" type="datetime1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2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8051-3278-47DD-B4DA-ACCF90682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77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D03C-B3F8-4A53-97B6-E22DEF0124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75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6422-2118-4F8A-ACCB-79DCC494FB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61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ED7-86D2-413F-9D8B-F2039ED712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04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3FEE-EC2D-493C-9A83-CD9E485DAB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28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2895-9A91-4797-8CA1-C4E129AC3A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53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07A2-9765-47BC-95B7-8C8C3BDA68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5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337-72E9-4CD6-ACC0-E24F852ABB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26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B5E-494D-40C7-A6E0-EA4FC9C6B5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91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A5E8-E454-4149-BC43-00F969B1BC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9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2895-9A91-4797-8CA1-C4E129AC3A8A}" type="datetime1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10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D99-FCBA-46A9-A328-260325B0D7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03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8051-3278-47DD-B4DA-ACCF90682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37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D03C-B3F8-4A53-97B6-E22DEF0124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81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6422-2118-4F8A-ACCB-79DCC494FB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37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ED7-86D2-413F-9D8B-F2039ED712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87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3FEE-EC2D-493C-9A83-CD9E485DAB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32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2895-9A91-4797-8CA1-C4E129AC3A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96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07A2-9765-47BC-95B7-8C8C3BDA68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60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337-72E9-4CD6-ACC0-E24F852ABB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91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B5E-494D-40C7-A6E0-EA4FC9C6B5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8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07A2-9765-47BC-95B7-8C8C3BDA6801}" type="datetime1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45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A5E8-E454-4149-BC43-00F969B1BC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81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D99-FCBA-46A9-A328-260325B0D7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02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8051-3278-47DD-B4DA-ACCF90682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91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D03C-B3F8-4A53-97B6-E22DEF0124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747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6422-2118-4F8A-ACCB-79DCC494FB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ED7-86D2-413F-9D8B-F2039ED712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92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3FEE-EC2D-493C-9A83-CD9E485DAB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53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2895-9A91-4797-8CA1-C4E129AC3A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09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07A2-9765-47BC-95B7-8C8C3BDA68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92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337-72E9-4CD6-ACC0-E24F852ABB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4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337-72E9-4CD6-ACC0-E24F852ABBA8}" type="datetime1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42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B5E-494D-40C7-A6E0-EA4FC9C6B5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50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A5E8-E454-4149-BC43-00F969B1BC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86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D99-FCBA-46A9-A328-260325B0D7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584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8051-3278-47DD-B4DA-ACCF90682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0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D03C-B3F8-4A53-97B6-E22DEF0124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27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6422-2118-4F8A-ACCB-79DCC494FB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17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ED7-86D2-413F-9D8B-F2039ED712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6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3FEE-EC2D-493C-9A83-CD9E485DAB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155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2895-9A91-4797-8CA1-C4E129AC3A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28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07A2-9765-47BC-95B7-8C8C3BDA68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5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B5E-494D-40C7-A6E0-EA4FC9C6B576}" type="datetime1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473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337-72E9-4CD6-ACC0-E24F852ABB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392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B5E-494D-40C7-A6E0-EA4FC9C6B5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048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A5E8-E454-4149-BC43-00F969B1BC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96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D99-FCBA-46A9-A328-260325B0D7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563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8051-3278-47DD-B4DA-ACCF90682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70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D03C-B3F8-4A53-97B6-E22DEF0124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909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6422-2118-4F8A-ACCB-79DCC494FB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98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ED7-86D2-413F-9D8B-F2039ED712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36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3FEE-EC2D-493C-9A83-CD9E485DAB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668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2895-9A91-4797-8CA1-C4E129AC3A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3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A5E8-E454-4149-BC43-00F969B1BC0C}" type="datetime1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020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07A2-9765-47BC-95B7-8C8C3BDA68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32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337-72E9-4CD6-ACC0-E24F852ABB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66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B5E-494D-40C7-A6E0-EA4FC9C6B5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78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A5E8-E454-4149-BC43-00F969B1BC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971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D99-FCBA-46A9-A328-260325B0D7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321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8051-3278-47DD-B4DA-ACCF90682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877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D03C-B3F8-4A53-97B6-E22DEF0124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538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6422-2118-4F8A-ACCB-79DCC494FB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69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ED7-86D2-413F-9D8B-F2039ED712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195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3FEE-EC2D-493C-9A83-CD9E485DAB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1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D99-FCBA-46A9-A328-260325B0D7B5}" type="datetime1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07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2895-9A91-4797-8CA1-C4E129AC3A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460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07A2-9765-47BC-95B7-8C8C3BDA68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657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337-72E9-4CD6-ACC0-E24F852ABB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887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B5E-494D-40C7-A6E0-EA4FC9C6B5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798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A5E8-E454-4149-BC43-00F969B1BC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083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D99-FCBA-46A9-A328-260325B0D7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21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8051-3278-47DD-B4DA-ACCF90682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0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D03C-B3F8-4A53-97B6-E22DEF0124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59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6422-2118-4F8A-ACCB-79DCC494FB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034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ED7-86D2-413F-9D8B-F2039ED712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6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8051-3278-47DD-B4DA-ACCF906826CB}" type="datetime1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975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3FEE-EC2D-493C-9A83-CD9E485DAB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638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2895-9A91-4797-8CA1-C4E129AC3A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59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07A2-9765-47BC-95B7-8C8C3BDA68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244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337-72E9-4CD6-ACC0-E24F852ABB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404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B5E-494D-40C7-A6E0-EA4FC9C6B5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789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A5E8-E454-4149-BC43-00F969B1BC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129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D99-FCBA-46A9-A328-260325B0D7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84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8051-3278-47DD-B4DA-ACCF90682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772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D03C-B3F8-4A53-97B6-E22DEF0124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947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6422-2118-4F8A-ACCB-79DCC494FB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4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9F6D-7182-48D9-B8BD-1FAB8ABF25F2}" type="datetime1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9F6D-7182-48D9-B8BD-1FAB8ABF25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3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9F6D-7182-48D9-B8BD-1FAB8ABF25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6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9F6D-7182-48D9-B8BD-1FAB8ABF25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9F6D-7182-48D9-B8BD-1FAB8ABF25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7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9F6D-7182-48D9-B8BD-1FAB8ABF25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8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9F6D-7182-48D9-B8BD-1FAB8ABF25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8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9F6D-7182-48D9-B8BD-1FAB8ABF25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9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9F6D-7182-48D9-B8BD-1FAB8ABF25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1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9F6D-7182-48D9-B8BD-1FAB8ABF25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3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9F6D-7182-48D9-B8BD-1FAB8ABF25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mailto:cvanavery@nric-ri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ne.slade@ride.ri.gov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prepare-ri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8.jp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transitionta.org/system/files/resources/Predictor_Self-Assessment2.0.pdf?file=1&amp;type=node&amp;id=1359&amp;force=" TargetMode="Externa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transitionta.org/system/files/resources/Predictor_Self-Assessment2.0.pdf?file=1&amp;type=node&amp;id=1359&amp;force=" TargetMode="Externa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transitionta.org/dataanalysis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.gov/cte/services/career-clusters/plans-of-study/AllCareerClusterPlansOfStudy.pdf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jpg"/><Relationship Id="rId7" Type="http://schemas.openxmlformats.org/officeDocument/2006/relationships/hyperlink" Target="https://www.nga.org/files/live/sites/NGA/files/pdf/2013/NGA_2013BetterBottomLineWeb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hyperlink" Target="http://www.ncwd-youth.info/wp-content/uploads/2016/10/DesigningStatewideCareerDevelopmentStrategiesProgramsPub_0.pdf" TargetMode="Externa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pare-ri.org/cte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://www.ride.ri.gov/StudentsFamilies/EducationPrograms/AdvancedCoursework.aspx" TargetMode="External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de.ri.gov/StudentsFamilies/EducationPrograms/DualEnrollment.aspx" TargetMode="External"/><Relationship Id="rId11" Type="http://schemas.openxmlformats.org/officeDocument/2006/relationships/hyperlink" Target="https://www.prepare-ri.org/ilp" TargetMode="External"/><Relationship Id="rId5" Type="http://schemas.openxmlformats.org/officeDocument/2006/relationships/hyperlink" Target="https://www.prepare-ri.org/course-choice" TargetMode="External"/><Relationship Id="rId10" Type="http://schemas.openxmlformats.org/officeDocument/2006/relationships/hyperlink" Target="https://www.prepare-ri.org/exploration" TargetMode="External"/><Relationship Id="rId4" Type="http://schemas.openxmlformats.org/officeDocument/2006/relationships/hyperlink" Target="https://www.prepare-ri.org/wbl" TargetMode="External"/><Relationship Id="rId9" Type="http://schemas.openxmlformats.org/officeDocument/2006/relationships/hyperlink" Target="https://www.prepare-ri.org/pathway-endorsement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8005" y="914401"/>
            <a:ext cx="9144000" cy="1053365"/>
          </a:xfrm>
          <a:ln w="38100">
            <a:noFill/>
          </a:ln>
        </p:spPr>
        <p:txBody>
          <a:bodyPr/>
          <a:lstStyle/>
          <a:p>
            <a:r>
              <a:rPr lang="en-US" b="1" dirty="0" err="1">
                <a:latin typeface="Constantia" panose="02030602050306030303" pitchFamily="18" charset="0"/>
                <a:hlinkClick r:id="rId4"/>
              </a:rPr>
              <a:t>PrepareRI</a:t>
            </a:r>
            <a:r>
              <a:rPr lang="en-US" b="1" dirty="0">
                <a:latin typeface="Constantia" panose="02030602050306030303" pitchFamily="18" charset="0"/>
                <a:hlinkClick r:id="rId4"/>
              </a:rPr>
              <a:t> for 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216" y="2621899"/>
            <a:ext cx="9144000" cy="596474"/>
          </a:xfrm>
        </p:spPr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“Awareness, Collaboration, &amp; Access to all </a:t>
            </a:r>
            <a:r>
              <a:rPr lang="en-US" dirty="0" err="1" smtClean="0">
                <a:solidFill>
                  <a:prstClr val="black"/>
                </a:solidFill>
              </a:rPr>
              <a:t>PrepareRI</a:t>
            </a:r>
            <a:r>
              <a:rPr lang="en-US" dirty="0" smtClean="0">
                <a:solidFill>
                  <a:prstClr val="black"/>
                </a:solidFill>
              </a:rPr>
              <a:t> Components”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  <p:sp>
        <p:nvSpPr>
          <p:cNvPr id="13" name="Curved Up Arrow 12"/>
          <p:cNvSpPr/>
          <p:nvPr/>
        </p:nvSpPr>
        <p:spPr>
          <a:xfrm>
            <a:off x="4404573" y="3051715"/>
            <a:ext cx="1674254" cy="5512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rot="10800000">
            <a:off x="4353216" y="2038673"/>
            <a:ext cx="1674254" cy="5512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684" y="4258102"/>
            <a:ext cx="60459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nstantia" panose="02030602050306030303" pitchFamily="18" charset="0"/>
              </a:rPr>
              <a:t>Jane Slade</a:t>
            </a:r>
          </a:p>
          <a:p>
            <a:r>
              <a:rPr lang="en-US" sz="1600" b="1" dirty="0" smtClean="0">
                <a:latin typeface="Constantia" panose="02030602050306030303" pitchFamily="18" charset="0"/>
              </a:rPr>
              <a:t>Education Specialist/Secondary Transition</a:t>
            </a:r>
          </a:p>
          <a:p>
            <a:r>
              <a:rPr lang="en-US" sz="1600" b="1" dirty="0" smtClean="0">
                <a:latin typeface="Constantia" panose="02030602050306030303" pitchFamily="18" charset="0"/>
              </a:rPr>
              <a:t>Office of Student, Community, and Academic Supports</a:t>
            </a:r>
          </a:p>
          <a:p>
            <a:r>
              <a:rPr lang="en-US" sz="1600" b="1" dirty="0" smtClean="0">
                <a:latin typeface="Constantia" panose="02030602050306030303" pitchFamily="18" charset="0"/>
              </a:rPr>
              <a:t>Rhode Island Department of Elementary &amp; Secondary Education</a:t>
            </a:r>
          </a:p>
          <a:p>
            <a:endParaRPr lang="en-US" sz="1600" b="1" dirty="0">
              <a:latin typeface="Constantia" panose="02030602050306030303" pitchFamily="18" charset="0"/>
            </a:endParaRPr>
          </a:p>
          <a:p>
            <a:r>
              <a:rPr lang="en-US" sz="1600" b="1" dirty="0" smtClean="0">
                <a:latin typeface="Constantia" panose="02030602050306030303" pitchFamily="18" charset="0"/>
                <a:hlinkClick r:id="rId6"/>
              </a:rPr>
              <a:t>jane.slade@ride.ri.gov</a:t>
            </a:r>
            <a:r>
              <a:rPr lang="en-US" sz="1600" b="1" dirty="0" smtClean="0">
                <a:latin typeface="Constantia" panose="02030602050306030303" pitchFamily="18" charset="0"/>
              </a:rPr>
              <a:t> </a:t>
            </a:r>
            <a:endParaRPr lang="en-US" sz="1600" b="1" dirty="0">
              <a:latin typeface="Constantia" panose="0203060205030603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1176" y="4258102"/>
            <a:ext cx="48995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nstantia" panose="02030602050306030303" pitchFamily="18" charset="0"/>
              </a:rPr>
              <a:t>Cindy </a:t>
            </a:r>
            <a:r>
              <a:rPr lang="en-US" sz="1600" b="1" dirty="0" err="1" smtClean="0">
                <a:latin typeface="Constantia" panose="02030602050306030303" pitchFamily="18" charset="0"/>
              </a:rPr>
              <a:t>VanAvery</a:t>
            </a:r>
            <a:endParaRPr lang="en-US" sz="1600" b="1" dirty="0" smtClean="0">
              <a:latin typeface="Constantia" panose="02030602050306030303" pitchFamily="18" charset="0"/>
            </a:endParaRPr>
          </a:p>
          <a:p>
            <a:r>
              <a:rPr lang="en-US" sz="1600" b="1" dirty="0" err="1" smtClean="0">
                <a:latin typeface="Constantia" panose="02030602050306030303" pitchFamily="18" charset="0"/>
              </a:rPr>
              <a:t>PrepareRI</a:t>
            </a:r>
            <a:r>
              <a:rPr lang="en-US" sz="1600" b="1" dirty="0" smtClean="0">
                <a:latin typeface="Constantia" panose="02030602050306030303" pitchFamily="18" charset="0"/>
              </a:rPr>
              <a:t> Ambassador</a:t>
            </a:r>
          </a:p>
          <a:p>
            <a:r>
              <a:rPr lang="en-US" sz="1600" b="1" dirty="0" smtClean="0">
                <a:latin typeface="Constantia" panose="02030602050306030303" pitchFamily="18" charset="0"/>
              </a:rPr>
              <a:t>Director of Transition &amp; Vocational Services </a:t>
            </a:r>
          </a:p>
          <a:p>
            <a:r>
              <a:rPr lang="en-US" sz="1600" b="1" dirty="0" smtClean="0">
                <a:latin typeface="Constantia" panose="02030602050306030303" pitchFamily="18" charset="0"/>
              </a:rPr>
              <a:t>Northern Rhode Island Collaborative</a:t>
            </a:r>
          </a:p>
          <a:p>
            <a:endParaRPr lang="en-US" sz="1600" b="1" dirty="0">
              <a:latin typeface="Constantia" panose="02030602050306030303" pitchFamily="18" charset="0"/>
            </a:endParaRPr>
          </a:p>
          <a:p>
            <a:endParaRPr lang="en-US" sz="1600" b="1" dirty="0" smtClean="0">
              <a:latin typeface="Constantia" panose="02030602050306030303" pitchFamily="18" charset="0"/>
            </a:endParaRPr>
          </a:p>
          <a:p>
            <a:r>
              <a:rPr lang="en-US" sz="1600" b="1" dirty="0" smtClean="0">
                <a:latin typeface="Constantia" panose="02030602050306030303" pitchFamily="18" charset="0"/>
                <a:hlinkClick r:id="rId7"/>
              </a:rPr>
              <a:t>cvanavery@nric-ri.org</a:t>
            </a:r>
            <a:r>
              <a:rPr lang="en-US" sz="1600" b="1" dirty="0" smtClean="0">
                <a:latin typeface="Constantia" panose="02030602050306030303" pitchFamily="18" charset="0"/>
              </a:rPr>
              <a:t> </a:t>
            </a:r>
            <a:endParaRPr lang="en-US" sz="16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2" y="756745"/>
            <a:ext cx="11078496" cy="9339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nstantia" panose="02030602050306030303" pitchFamily="18" charset="0"/>
              </a:rPr>
              <a:t>The need for collaboration: what we know 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6669" y="2119866"/>
            <a:ext cx="10515600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Estimated 85% of students with disabilities should be able to master general education content if they receive adequate supports, including accommodations, modifications, and counseling </a:t>
            </a:r>
          </a:p>
          <a:p>
            <a:pPr marL="457200" indent="-457200"/>
            <a:r>
              <a:rPr lang="en-US" dirty="0"/>
              <a:t>When given demanding curricula and instruction, students with disabilities tend to have fewer absences and have better postsecondary outcomes </a:t>
            </a:r>
          </a:p>
          <a:p>
            <a:pPr marL="457200" indent="-457200"/>
            <a:r>
              <a:rPr lang="en-US" dirty="0"/>
              <a:t>With the right supports, the path to meaningful careers is attainable for all youth, including those with disabilities.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99" y="6311901"/>
            <a:ext cx="2743200" cy="365125"/>
          </a:xfrm>
        </p:spPr>
        <p:txBody>
          <a:bodyPr/>
          <a:lstStyle/>
          <a:p>
            <a:pPr algn="l"/>
            <a:fld id="{E3A0F8C9-0536-44E3-92CA-2798A712B5A8}" type="slidenum">
              <a:rPr lang="en-US" smtClean="0"/>
              <a:pPr algn="l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31" y="6176963"/>
            <a:ext cx="1915767" cy="5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2" y="491250"/>
            <a:ext cx="10515600" cy="1325563"/>
          </a:xfrm>
        </p:spPr>
        <p:txBody>
          <a:bodyPr>
            <a:noAutofit/>
          </a:bodyPr>
          <a:lstStyle/>
          <a:p>
            <a:r>
              <a:rPr lang="en-US" sz="2400" b="1" dirty="0"/>
              <a:t>Theobald, R., </a:t>
            </a:r>
            <a:r>
              <a:rPr lang="en-US" sz="2400" b="1" dirty="0" err="1"/>
              <a:t>Goldhaber</a:t>
            </a:r>
            <a:r>
              <a:rPr lang="en-US" sz="2400" b="1" dirty="0"/>
              <a:t>, D., Gratz, T., &amp; Holden, K. (2017). </a:t>
            </a:r>
            <a:r>
              <a:rPr lang="en-US" sz="2400" b="1" i="1" dirty="0"/>
              <a:t>Career and technical education, inclusion, and postsecondary outcomes for students with disabilities. </a:t>
            </a:r>
            <a:br>
              <a:rPr lang="en-US" sz="2400" b="1" i="1" dirty="0"/>
            </a:br>
            <a:r>
              <a:rPr lang="en-US" sz="2400" b="1" dirty="0"/>
              <a:t>Seattle, WA: Center for Education, Data &amp; Research.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528"/>
              </a:spcBef>
              <a:buNone/>
            </a:pPr>
            <a:r>
              <a:rPr lang="en-US" sz="3200" dirty="0">
                <a:latin typeface="News Gothic MT"/>
              </a:rPr>
              <a:t>“We find generally weak relationships between CTE enrollment in any particular grade and intermediate and postsecondary outcomes for students with disabilities, though we replicate earlier findings that </a:t>
            </a:r>
            <a:r>
              <a:rPr lang="en-US" sz="3200" b="1" dirty="0">
                <a:solidFill>
                  <a:srgbClr val="FF0000"/>
                </a:solidFill>
                <a:latin typeface="News Gothic MT"/>
              </a:rPr>
              <a:t>students with disabilities who are enrolled in a “concentration” of CTE courses have higher rates of employment after graduation than students with disabilities who are similar in other observable ways but are enrolled in fewer CTE </a:t>
            </a:r>
            <a:r>
              <a:rPr lang="en-US" sz="3200" b="1" dirty="0" smtClean="0">
                <a:solidFill>
                  <a:srgbClr val="FF0000"/>
                </a:solidFill>
                <a:latin typeface="News Gothic MT"/>
              </a:rPr>
              <a:t>courses”</a:t>
            </a:r>
            <a:r>
              <a:rPr lang="en-US" sz="3200" b="1" dirty="0" smtClean="0">
                <a:latin typeface="News Gothic MT"/>
              </a:rPr>
              <a:t> </a:t>
            </a:r>
            <a:endParaRPr lang="en-US" sz="3200" dirty="0">
              <a:latin typeface="News Gothic M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News Gothic MT"/>
                <a:cs typeface="Verdana"/>
              </a:rPr>
              <a:t>“</a:t>
            </a:r>
            <a:r>
              <a:rPr lang="en-US" sz="3200" dirty="0">
                <a:solidFill>
                  <a:prstClr val="black"/>
                </a:solidFill>
                <a:latin typeface="News Gothic MT"/>
                <a:cs typeface="Verdana"/>
              </a:rPr>
              <a:t>We also find consistently strong evidence that </a:t>
            </a:r>
            <a:r>
              <a:rPr lang="en-US" sz="3200" b="1" dirty="0">
                <a:solidFill>
                  <a:srgbClr val="FF0000"/>
                </a:solidFill>
                <a:latin typeface="News Gothic MT"/>
                <a:cs typeface="Verdana"/>
              </a:rPr>
              <a:t>students with disabilities who spend more time in general education classrooms experience better outcomes—fewer absences, higher academic performance, higher rates of grade progression and on-time graduation, and higher rates of college attendance and employment</a:t>
            </a:r>
            <a:r>
              <a:rPr lang="en-US" sz="3200" dirty="0">
                <a:solidFill>
                  <a:prstClr val="black"/>
                </a:solidFill>
                <a:latin typeface="News Gothic MT"/>
                <a:cs typeface="Verdana"/>
              </a:rPr>
              <a:t>—than students with disabilities who are similar in other observable ways but spend less time in general education classrooms.”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125" y="365125"/>
            <a:ext cx="11123676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nstantia" panose="02030602050306030303" pitchFamily="18" charset="0"/>
              </a:rPr>
              <a:t>Work-Based </a:t>
            </a:r>
            <a:r>
              <a:rPr lang="en-US" sz="3600" b="1" dirty="0" smtClean="0">
                <a:latin typeface="Constantia" panose="02030602050306030303" pitchFamily="18" charset="0"/>
              </a:rPr>
              <a:t>Learning (Preaching </a:t>
            </a:r>
            <a:r>
              <a:rPr lang="en-US" sz="3600" b="1" dirty="0">
                <a:latin typeface="Constantia" panose="02030602050306030303" pitchFamily="18" charset="0"/>
              </a:rPr>
              <a:t>to the Choir!)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5595" y="1399957"/>
            <a:ext cx="1051560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Substantial evidence exists to support the value of WBL as a critical educational intervention effective in improving the postsecondary employment of youth with disabilities </a:t>
            </a:r>
            <a:endParaRPr lang="en-US" b="1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457200" indent="-457200">
              <a:spcBef>
                <a:spcPts val="600"/>
              </a:spcBef>
              <a:buAutoNum type="alphaLcParenBoth"/>
            </a:pPr>
            <a:r>
              <a:rPr lang="en-US" dirty="0"/>
              <a:t>providing students with teamwork or cooperative learning experiences comparable to those they would encounter in community or work settings, </a:t>
            </a:r>
          </a:p>
          <a:p>
            <a:pPr marL="457200" indent="-457200">
              <a:buAutoNum type="alphaLcParenBoth"/>
            </a:pPr>
            <a:r>
              <a:rPr lang="en-US" dirty="0"/>
              <a:t>increasing the meaning of academic learning through real-world applications, and </a:t>
            </a:r>
          </a:p>
          <a:p>
            <a:pPr marL="457200" indent="-457200">
              <a:buAutoNum type="alphaLcParenBoth"/>
            </a:pPr>
            <a:r>
              <a:rPr lang="en-US" dirty="0"/>
              <a:t>using experiential learning (e.g., work-based learning opportunities) to make these many connections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Where we started in RI…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3A0F8C9-0536-44E3-92CA-2798A712B5A8}" type="slidenum">
              <a:rPr lang="en-US" smtClean="0"/>
              <a:pPr algn="l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31" y="6176963"/>
            <a:ext cx="1915767" cy="588483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39" y="1228242"/>
            <a:ext cx="6148551" cy="51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358" y="2119866"/>
            <a:ext cx="5181600" cy="435133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Baseline – CTE Data</a:t>
            </a:r>
          </a:p>
          <a:p>
            <a:pPr algn="ctr"/>
            <a:r>
              <a:rPr lang="en-US" sz="3200" dirty="0" smtClean="0"/>
              <a:t>Awareness</a:t>
            </a:r>
          </a:p>
          <a:p>
            <a:pPr algn="ctr"/>
            <a:r>
              <a:rPr lang="en-US" sz="3200" dirty="0" smtClean="0"/>
              <a:t>Perception-  Barriers, </a:t>
            </a:r>
            <a:r>
              <a:rPr lang="en-US" sz="3200" dirty="0" err="1" smtClean="0"/>
              <a:t>etc</a:t>
            </a:r>
            <a:r>
              <a:rPr lang="en-US" sz="3200" dirty="0" smtClean="0"/>
              <a:t>…</a:t>
            </a:r>
          </a:p>
          <a:p>
            <a:pPr algn="ctr"/>
            <a:r>
              <a:rPr lang="en-US" sz="3200" dirty="0" smtClean="0"/>
              <a:t>Knowledge – lack/varied</a:t>
            </a:r>
          </a:p>
          <a:p>
            <a:pPr algn="ctr"/>
            <a:r>
              <a:rPr lang="en-US" sz="3200" dirty="0" smtClean="0"/>
              <a:t>Messaging Structure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99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123" y="365125"/>
            <a:ext cx="11353801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nstantia" panose="02030602050306030303" pitchFamily="18" charset="0"/>
              </a:rPr>
              <a:t>What are Special Education Directors telling us?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  <p:pic>
        <p:nvPicPr>
          <p:cNvPr id="10" name="Content Placeholder 3" descr="ThinkingGuy.gif">
            <a:extLst>
              <a:ext uri="{FF2B5EF4-FFF2-40B4-BE49-F238E27FC236}">
                <a16:creationId xmlns:a16="http://schemas.microsoft.com/office/drawing/2014/main" xmlns="" id="{7218E474-ABB9-4F8F-9A70-02A9A3A32F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6134" y="1295400"/>
            <a:ext cx="5336187" cy="683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8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onstantia" panose="02030602050306030303" pitchFamily="18" charset="0"/>
              </a:rPr>
              <a:t>What we heard!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6668" y="1825625"/>
            <a:ext cx="6832601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Range of Knowledge about CTE/High </a:t>
            </a:r>
            <a:r>
              <a:rPr lang="en-US" dirty="0">
                <a:solidFill>
                  <a:prstClr val="black"/>
                </a:solidFill>
              </a:rPr>
              <a:t>School G</a:t>
            </a:r>
            <a:r>
              <a:rPr lang="en-US" dirty="0" smtClean="0">
                <a:solidFill>
                  <a:prstClr val="black"/>
                </a:solidFill>
              </a:rPr>
              <a:t>raduation Requirements</a:t>
            </a:r>
            <a:r>
              <a:rPr lang="en-US" dirty="0">
                <a:solidFill>
                  <a:prstClr val="black"/>
                </a:solidFill>
              </a:rPr>
              <a:t>, Dual Enrollment, </a:t>
            </a:r>
            <a:r>
              <a:rPr lang="en-US" dirty="0" smtClean="0">
                <a:solidFill>
                  <a:prstClr val="black"/>
                </a:solidFill>
              </a:rPr>
              <a:t>&amp; ACN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They don’t want to be left out or late to the party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They want to be included and engaged in these conversations for all youth at a local and state level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They want to have more opportunities and access for students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600" dirty="0" smtClean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24952" y="1825625"/>
            <a:ext cx="3552684" cy="2755518"/>
          </a:xfrm>
          <a:prstGeom prst="roundRect">
            <a:avLst/>
          </a:prstGeom>
          <a:solidFill>
            <a:srgbClr val="00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Educational Leaders  need to have expectations that all youth regardless of ability have equal access to pathways.</a:t>
            </a:r>
            <a:endParaRPr lang="en-US" dirty="0"/>
          </a:p>
          <a:p>
            <a:pPr algn="ctr"/>
            <a:endParaRPr lang="en-US" sz="1600" i="1" dirty="0" smtClean="0"/>
          </a:p>
          <a:p>
            <a:pPr algn="ctr"/>
            <a:r>
              <a:rPr lang="en-US" sz="1600" i="1" dirty="0" smtClean="0"/>
              <a:t>- RI Superintendent</a:t>
            </a:r>
            <a:endParaRPr lang="en-US" sz="16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199" y="6311901"/>
            <a:ext cx="2743200" cy="365125"/>
          </a:xfrm>
        </p:spPr>
        <p:txBody>
          <a:bodyPr/>
          <a:lstStyle/>
          <a:p>
            <a:pPr algn="l"/>
            <a:fld id="{E3A0F8C9-0536-44E3-92CA-2798A712B5A8}" type="slidenum">
              <a:rPr lang="en-US" smtClean="0"/>
              <a:pPr algn="l"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31" y="6176963"/>
            <a:ext cx="1915767" cy="5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123" y="365125"/>
            <a:ext cx="11353801" cy="1325563"/>
          </a:xfrm>
        </p:spPr>
        <p:txBody>
          <a:bodyPr/>
          <a:lstStyle/>
          <a:p>
            <a:r>
              <a:rPr lang="en-US" b="1" dirty="0">
                <a:latin typeface="Constantia" panose="02030602050306030303" pitchFamily="18" charset="0"/>
              </a:rPr>
              <a:t>What are </a:t>
            </a:r>
            <a:r>
              <a:rPr lang="en-US" b="1" dirty="0" smtClean="0">
                <a:latin typeface="Constantia" panose="02030602050306030303" pitchFamily="18" charset="0"/>
              </a:rPr>
              <a:t>CTE Instructors </a:t>
            </a:r>
            <a:r>
              <a:rPr lang="en-US" b="1" dirty="0">
                <a:latin typeface="Constantia" panose="02030602050306030303" pitchFamily="18" charset="0"/>
              </a:rPr>
              <a:t>telling us?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122" y="1488666"/>
            <a:ext cx="11057988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cs typeface="Verdana"/>
              </a:rPr>
              <a:t>By and large-</a:t>
            </a:r>
          </a:p>
          <a:p>
            <a:pPr marL="457200" lvl="0" indent="-4572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cs typeface="Verdana"/>
              </a:rPr>
              <a:t>These professionals are open and receptive to having diverse students, including those with disabilities, in their courses and </a:t>
            </a:r>
            <a:r>
              <a:rPr lang="en-US" sz="3200" b="1" dirty="0" smtClean="0">
                <a:solidFill>
                  <a:srgbClr val="0070C0"/>
                </a:solidFill>
                <a:cs typeface="Verdana"/>
              </a:rPr>
              <a:t>programs.</a:t>
            </a:r>
          </a:p>
          <a:p>
            <a:pPr marL="457200" lvl="0" indent="-4572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cs typeface="Verdana"/>
              </a:rPr>
              <a:t>They </a:t>
            </a:r>
            <a:r>
              <a:rPr lang="en-US" sz="3200" dirty="0">
                <a:solidFill>
                  <a:prstClr val="black"/>
                </a:solidFill>
                <a:cs typeface="Verdana"/>
              </a:rPr>
              <a:t>are optimists who believe everyone has talents to contribute to our </a:t>
            </a:r>
            <a:r>
              <a:rPr lang="en-US" sz="3200" dirty="0" smtClean="0">
                <a:solidFill>
                  <a:prstClr val="black"/>
                </a:solidFill>
                <a:cs typeface="Verdana"/>
              </a:rPr>
              <a:t>communities.</a:t>
            </a:r>
          </a:p>
          <a:p>
            <a:pPr marL="457200" lvl="0" indent="-4572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cs typeface="Verdana"/>
              </a:rPr>
              <a:t>They </a:t>
            </a:r>
            <a:r>
              <a:rPr lang="en-US" sz="3200" dirty="0">
                <a:solidFill>
                  <a:prstClr val="black"/>
                </a:solidFill>
                <a:cs typeface="Verdana"/>
              </a:rPr>
              <a:t>fully understand the complex needs many youth face in our society today  </a:t>
            </a:r>
          </a:p>
        </p:txBody>
      </p:sp>
    </p:spTree>
    <p:extLst>
      <p:ext uri="{BB962C8B-B14F-4D97-AF65-F5344CB8AC3E}">
        <p14:creationId xmlns:p14="http://schemas.microsoft.com/office/powerpoint/2010/main" val="26976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43455" y="151031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Verdana"/>
              </a:rPr>
              <a:t>Gap </a:t>
            </a:r>
            <a:r>
              <a:rPr lang="en-US" sz="2400" dirty="0">
                <a:solidFill>
                  <a:prstClr val="black"/>
                </a:solidFill>
                <a:cs typeface="Verdana"/>
              </a:rPr>
              <a:t>between many students’ basic academic skill levels and demands of courses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cs typeface="Verdana"/>
              </a:rPr>
              <a:t>Insufficient support to students AND the CTE teachers serving them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cs typeface="Verdana"/>
              </a:rPr>
              <a:t>Classes too full, too large &amp; inadequately staffed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cs typeface="Verdana"/>
              </a:rPr>
              <a:t>Teachers feeling ill-prepared; lacking essential tools and strategies re: accommodations, modifications, class-room management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cs typeface="Verdana"/>
              </a:rPr>
              <a:t>Systemic constraints (e.g., “walls” between Gen Ed, Spec Ed, CTE, Counselors, &amp; Administrators; poor communication; insufficient info re student strengths and needs; inadequate guidance of students into areas of interest)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cs typeface="Verdana"/>
              </a:rPr>
              <a:t>Lack of </a:t>
            </a:r>
            <a:r>
              <a:rPr lang="en-US" sz="2400" dirty="0" smtClean="0">
                <a:solidFill>
                  <a:prstClr val="black"/>
                </a:solidFill>
                <a:cs typeface="Verdana"/>
              </a:rPr>
              <a:t>professional learning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Verdana"/>
              </a:rPr>
              <a:t>Funding challenges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en-US" sz="2400" dirty="0">
              <a:solidFill>
                <a:prstClr val="black"/>
              </a:solidFill>
              <a:latin typeface="News Gothic MT"/>
              <a:cs typeface="Verdana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4499" y="498553"/>
            <a:ext cx="11193516" cy="60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onstantia" panose="02030602050306030303" pitchFamily="18" charset="0"/>
                <a:ea typeface="+mj-ea"/>
                <a:cs typeface="+mj-cs"/>
              </a:rPr>
              <a:t>Special Education Directors &amp; CTE Instructors Concerns</a:t>
            </a:r>
            <a:endParaRPr lang="en-US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2" y="504497"/>
            <a:ext cx="10515600" cy="11861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What Special Education Students are telling us…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700" dirty="0">
                <a:solidFill>
                  <a:prstClr val="black"/>
                </a:solidFill>
                <a:cs typeface="Verdana"/>
              </a:rPr>
              <a:t>Access to demanding courses, with appropriate supports (esp. CTE classes)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700" dirty="0">
                <a:solidFill>
                  <a:prstClr val="black"/>
                </a:solidFill>
                <a:cs typeface="Verdana"/>
              </a:rPr>
              <a:t>Ways to discover their unique skills and talents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700" dirty="0">
                <a:solidFill>
                  <a:prstClr val="black"/>
                </a:solidFill>
                <a:cs typeface="Verdana"/>
              </a:rPr>
              <a:t>Better preparation in MS for the demands and culture of high school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700" dirty="0">
                <a:solidFill>
                  <a:prstClr val="black"/>
                </a:solidFill>
                <a:cs typeface="Verdana"/>
              </a:rPr>
              <a:t>Leadership opportunities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700" dirty="0">
                <a:solidFill>
                  <a:prstClr val="black"/>
                </a:solidFill>
                <a:cs typeface="Verdana"/>
              </a:rPr>
              <a:t>Authentic work-based learning experiences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700" dirty="0">
                <a:solidFill>
                  <a:prstClr val="black"/>
                </a:solidFill>
                <a:cs typeface="Verdana"/>
              </a:rPr>
              <a:t>Adult “allies” and champions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700" dirty="0">
                <a:solidFill>
                  <a:prstClr val="black"/>
                </a:solidFill>
                <a:cs typeface="Verdana"/>
              </a:rPr>
              <a:t>Chance to show people what they can contribute to the world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700" dirty="0">
                <a:solidFill>
                  <a:prstClr val="black"/>
                </a:solidFill>
                <a:cs typeface="Verdana"/>
              </a:rPr>
              <a:t>To be part of the action!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31" y="6176963"/>
            <a:ext cx="1915767" cy="5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2" y="553792"/>
            <a:ext cx="10515600" cy="141667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onstantia" panose="02030602050306030303" pitchFamily="18" charset="0"/>
              </a:rPr>
              <a:t>Strategies</a:t>
            </a:r>
            <a:endParaRPr lang="en-US" b="1" dirty="0"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5020" y="1673666"/>
            <a:ext cx="10515600" cy="4034262"/>
          </a:xfrm>
        </p:spPr>
        <p:txBody>
          <a:bodyPr>
            <a:normAutofit fontScale="70000" lnSpcReduction="20000"/>
          </a:bodyPr>
          <a:lstStyle/>
          <a:p>
            <a:pPr marL="0" indent="0" algn="ctr" defTabSz="457200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3200" dirty="0">
                <a:solidFill>
                  <a:prstClr val="black"/>
                </a:solidFill>
                <a:latin typeface="News Gothic MT"/>
                <a:cs typeface="Verdana"/>
              </a:rPr>
              <a:t>What would address these concerns?</a:t>
            </a:r>
          </a:p>
          <a:p>
            <a:pPr defTabSz="457200">
              <a:lnSpc>
                <a:spcPct val="12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cs typeface="Verdana"/>
              </a:rPr>
              <a:t>Co-teachers and paraprofessionals (similar to supports to Gen Ed)</a:t>
            </a:r>
          </a:p>
          <a:p>
            <a:pPr defTabSz="457200">
              <a:lnSpc>
                <a:spcPct val="12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cs typeface="Verdana"/>
              </a:rPr>
              <a:t>More useful and timely information about individual students (ex. IEP at-a-glance; profiles)</a:t>
            </a:r>
          </a:p>
          <a:p>
            <a:pPr defTabSz="457200">
              <a:lnSpc>
                <a:spcPct val="12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cs typeface="Verdana"/>
              </a:rPr>
              <a:t>Training and easy-to-use (“practical”) resources re accommodations/modifications </a:t>
            </a:r>
          </a:p>
          <a:p>
            <a:pPr defTabSz="457200">
              <a:lnSpc>
                <a:spcPct val="12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cs typeface="Verdana"/>
              </a:rPr>
              <a:t>Time for collaborative planning; shared learning across partners</a:t>
            </a:r>
          </a:p>
          <a:p>
            <a:pPr defTabSz="457200">
              <a:lnSpc>
                <a:spcPct val="12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cs typeface="Verdana"/>
              </a:rPr>
              <a:t>Making CTE course enrollment meaningful for degree completion as well as for career development (renewed perception of CTE as rigorous as other academic subjects; not merely an “elective.”)    Supported by Solberg and others</a:t>
            </a:r>
          </a:p>
          <a:p>
            <a:pPr defTabSz="457200">
              <a:lnSpc>
                <a:spcPct val="12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cs typeface="Verdana"/>
              </a:rPr>
              <a:t>Increasing collaboration among community organizations and employers – and the </a:t>
            </a:r>
            <a:r>
              <a:rPr lang="en-US" sz="2600" dirty="0" smtClean="0">
                <a:solidFill>
                  <a:prstClr val="black"/>
                </a:solidFill>
                <a:cs typeface="Verdana"/>
              </a:rPr>
              <a:t>school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Collaborative teaching: Co-teachers and paraprofessionals (similar to supports to Gen Ed</a:t>
            </a:r>
            <a:r>
              <a:rPr lang="en-US" sz="26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Face to Face time with </a:t>
            </a:r>
            <a:r>
              <a:rPr lang="en-US" sz="2600" dirty="0"/>
              <a:t>c</a:t>
            </a:r>
            <a:r>
              <a:rPr lang="en-US" sz="2600" dirty="0" smtClean="0"/>
              <a:t>ontent leaders</a:t>
            </a:r>
            <a:endParaRPr lang="en-US" sz="2600" dirty="0"/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en-US" sz="2400" dirty="0">
              <a:solidFill>
                <a:prstClr val="black"/>
              </a:solidFill>
              <a:latin typeface="News Gothic MT"/>
              <a:cs typeface="Verdana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2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onstantia" panose="02030602050306030303" pitchFamily="18" charset="0"/>
              </a:rPr>
              <a:t>Learning Objectives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Attendees will gain knowledge of: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Awareness- </a:t>
            </a:r>
          </a:p>
          <a:p>
            <a:pPr lvl="2"/>
            <a:r>
              <a:rPr lang="en-US" dirty="0" err="1" smtClean="0">
                <a:solidFill>
                  <a:prstClr val="black"/>
                </a:solidFill>
              </a:rPr>
              <a:t>PrepareRI</a:t>
            </a:r>
            <a:r>
              <a:rPr lang="en-US" dirty="0" smtClean="0">
                <a:solidFill>
                  <a:prstClr val="black"/>
                </a:solidFill>
              </a:rPr>
              <a:t> Components &amp; Special Education 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Inclusionary practices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Perception vs. Barriers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Access- </a:t>
            </a:r>
            <a:r>
              <a:rPr lang="en-US" dirty="0" err="1" smtClean="0">
                <a:solidFill>
                  <a:prstClr val="black"/>
                </a:solidFill>
              </a:rPr>
              <a:t>PrepareRI</a:t>
            </a:r>
            <a:r>
              <a:rPr lang="en-US" dirty="0" smtClean="0">
                <a:solidFill>
                  <a:prstClr val="black"/>
                </a:solidFill>
              </a:rPr>
              <a:t> for all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Data Review </a:t>
            </a:r>
            <a:r>
              <a:rPr lang="en-US" i="1" dirty="0" smtClean="0">
                <a:solidFill>
                  <a:prstClr val="black"/>
                </a:solidFill>
              </a:rPr>
              <a:t>(formal &amp; informal)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Perception vs. Barriers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Collaboration- CTE/Special Educators/Business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Necessity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Next Steps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Tools-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Infrastructure Analysis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Self Assessment (NTACT)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2" y="655094"/>
            <a:ext cx="10515600" cy="805217"/>
          </a:xfrm>
        </p:spPr>
        <p:txBody>
          <a:bodyPr/>
          <a:lstStyle/>
          <a:p>
            <a:r>
              <a:rPr lang="en-US" b="1" dirty="0">
                <a:latin typeface="Constantia" panose="02030602050306030303" pitchFamily="18" charset="0"/>
              </a:rPr>
              <a:t>Courses (Delaware)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9837" y="1634556"/>
            <a:ext cx="10515600" cy="4351338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500" b="1" dirty="0">
                <a:solidFill>
                  <a:srgbClr val="FF0000"/>
                </a:solidFill>
                <a:latin typeface="News Gothic MT"/>
                <a:cs typeface="Verdana"/>
              </a:rPr>
              <a:t>Successfully Serving Students with Disabilities in Our Schools: A Strengths-Based versus Deficits-Based Approach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1500" dirty="0">
              <a:solidFill>
                <a:prstClr val="black"/>
              </a:solidFill>
              <a:latin typeface="News Gothic MT"/>
              <a:cs typeface="Verdana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500" b="1" dirty="0">
                <a:solidFill>
                  <a:srgbClr val="0070C0"/>
                </a:solidFill>
                <a:latin typeface="News Gothic MT"/>
                <a:cs typeface="Verdana"/>
              </a:rPr>
              <a:t>Reaching the Reluctant Student by Infusing Career Awareness and Exploration into Academic Instruction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1500" dirty="0">
              <a:solidFill>
                <a:prstClr val="black"/>
              </a:solidFill>
              <a:latin typeface="News Gothic MT"/>
              <a:cs typeface="Verdana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500" b="1" dirty="0">
                <a:solidFill>
                  <a:srgbClr val="00B050"/>
                </a:solidFill>
                <a:latin typeface="News Gothic MT"/>
                <a:cs typeface="Verdana"/>
              </a:rPr>
              <a:t>Ensuring that Delaware Students with Disabilities Access and Thrive in Career and Technical Education Courses -- and Complete Career Pathways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1500" dirty="0">
              <a:solidFill>
                <a:prstClr val="black"/>
              </a:solidFill>
              <a:latin typeface="News Gothic MT"/>
              <a:cs typeface="Verdana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500" b="1" dirty="0">
                <a:solidFill>
                  <a:srgbClr val="7030A0"/>
                </a:solidFill>
                <a:latin typeface="News Gothic MT"/>
                <a:cs typeface="Verdana"/>
              </a:rPr>
              <a:t>Middle School Teachers as Fortune-Tellers: Helping Students Envision their Futures and Prepare for High School and Beyond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1500" b="1" dirty="0">
              <a:solidFill>
                <a:srgbClr val="7030A0"/>
              </a:solidFill>
              <a:latin typeface="News Gothic MT"/>
              <a:cs typeface="Verdana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500" b="1" dirty="0">
                <a:solidFill>
                  <a:srgbClr val="FF0000"/>
                </a:solidFill>
                <a:latin typeface="News Gothic MT"/>
                <a:cs typeface="Verdana"/>
              </a:rPr>
              <a:t>Supporting Diverse Learners, including Students with Disabilities, in Career and Technical Education Coursework: </a:t>
            </a:r>
            <a:r>
              <a:rPr lang="en-US" sz="1500" b="1" dirty="0" smtClean="0">
                <a:solidFill>
                  <a:srgbClr val="FF0000"/>
                </a:solidFill>
                <a:latin typeface="News Gothic MT"/>
                <a:cs typeface="Verdana"/>
              </a:rPr>
              <a:t> Getting </a:t>
            </a:r>
            <a:r>
              <a:rPr lang="en-US" sz="1500" b="1" dirty="0">
                <a:solidFill>
                  <a:srgbClr val="FF0000"/>
                </a:solidFill>
                <a:latin typeface="News Gothic MT"/>
                <a:cs typeface="Verdana"/>
              </a:rPr>
              <a:t>to Know these Students.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1500" b="1" dirty="0">
              <a:solidFill>
                <a:srgbClr val="7030A0"/>
              </a:solidFill>
              <a:latin typeface="News Gothic MT"/>
              <a:cs typeface="Verdana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500" b="1" dirty="0">
                <a:solidFill>
                  <a:srgbClr val="0070C0"/>
                </a:solidFill>
                <a:latin typeface="News Gothic MT"/>
                <a:cs typeface="Verdana"/>
              </a:rPr>
              <a:t>Supporting Diverse Learners, including Students with Disabilities, in Career and Technical Education Coursework: </a:t>
            </a:r>
            <a:r>
              <a:rPr lang="en-US" sz="1500" b="1" dirty="0" smtClean="0">
                <a:solidFill>
                  <a:srgbClr val="0070C0"/>
                </a:solidFill>
                <a:latin typeface="News Gothic MT"/>
                <a:cs typeface="Verdana"/>
              </a:rPr>
              <a:t> Incorporating </a:t>
            </a:r>
            <a:r>
              <a:rPr lang="en-US" sz="1500" b="1" dirty="0">
                <a:solidFill>
                  <a:srgbClr val="0070C0"/>
                </a:solidFill>
                <a:latin typeface="News Gothic MT"/>
                <a:cs typeface="Verdana"/>
              </a:rPr>
              <a:t>the Principles of Universal Design for Learning into your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546" y="706319"/>
            <a:ext cx="11614245" cy="13255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What’s top of mind for Special Educators/CTE Instructors around supporting students with disabilities to be successful in career pathway courses?</a:t>
            </a:r>
            <a:endParaRPr lang="en-US" sz="3200" dirty="0">
              <a:latin typeface="Constantia" panose="0203060205030603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xmlns="" id="{59D6EB35-60A4-4E08-BF3F-2B9767850A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84" y="2169995"/>
            <a:ext cx="6101687" cy="35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4736111"/>
              </p:ext>
            </p:extLst>
          </p:nvPr>
        </p:nvGraphicFramePr>
        <p:xfrm>
          <a:off x="5540993" y="1364777"/>
          <a:ext cx="5501186" cy="455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230122" y="2276000"/>
            <a:ext cx="5856779" cy="29374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b="1" dirty="0">
                <a:latin typeface="Constantia" panose="02030602050306030303" pitchFamily="18" charset="0"/>
              </a:rPr>
              <a:t>Why does it make perfect sense for CTE and Special Educators to collaborate?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545" y="900753"/>
            <a:ext cx="11864455" cy="111911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nstantia" panose="02030602050306030303" pitchFamily="18" charset="0"/>
              </a:rPr>
              <a:t>Tools!</a:t>
            </a:r>
            <a:endParaRPr lang="en-US" sz="3600" b="1" dirty="0">
              <a:latin typeface="Constantia" panose="0203060205030603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79" y="571500"/>
            <a:ext cx="740092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99" y="6311901"/>
            <a:ext cx="2743200" cy="365125"/>
          </a:xfrm>
        </p:spPr>
        <p:txBody>
          <a:bodyPr/>
          <a:lstStyle/>
          <a:p>
            <a:pPr algn="l"/>
            <a:fld id="{E3A0F8C9-0536-44E3-92CA-2798A712B5A8}" type="slidenum">
              <a:rPr lang="en-US" smtClean="0"/>
              <a:pPr algn="l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31" y="6176963"/>
            <a:ext cx="1915767" cy="588483"/>
          </a:xfrm>
          <a:prstGeom prst="rect">
            <a:avLst/>
          </a:prstGeom>
        </p:spPr>
      </p:pic>
      <p:pic>
        <p:nvPicPr>
          <p:cNvPr id="512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06" y="756204"/>
            <a:ext cx="740092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7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99" y="6311901"/>
            <a:ext cx="2743200" cy="365125"/>
          </a:xfrm>
        </p:spPr>
        <p:txBody>
          <a:bodyPr/>
          <a:lstStyle/>
          <a:p>
            <a:pPr algn="l"/>
            <a:fld id="{E3A0F8C9-0536-44E3-92CA-2798A712B5A8}" type="slidenum">
              <a:rPr lang="en-US" smtClean="0"/>
              <a:pPr algn="l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31" y="6176963"/>
            <a:ext cx="1915767" cy="588483"/>
          </a:xfrm>
          <a:prstGeom prst="rect">
            <a:avLst/>
          </a:prstGeom>
        </p:spPr>
      </p:pic>
      <p:pic>
        <p:nvPicPr>
          <p:cNvPr id="614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1" y="566739"/>
            <a:ext cx="10657490" cy="545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3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nstantia" panose="02030602050306030303" pitchFamily="18" charset="0"/>
              </a:rPr>
              <a:t>National Data Tool!</a:t>
            </a:r>
            <a:endParaRPr lang="en-US" b="1" dirty="0"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defTabSz="457200">
              <a:lnSpc>
                <a:spcPct val="120000"/>
              </a:lnSpc>
              <a:spcBef>
                <a:spcPct val="20000"/>
              </a:spcBef>
              <a:buNone/>
            </a:pPr>
            <a:endParaRPr lang="en-US" sz="2400" dirty="0">
              <a:solidFill>
                <a:prstClr val="black"/>
              </a:solidFill>
              <a:latin typeface="News Gothic MT"/>
              <a:cs typeface="Verdana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  <p:graphicFrame>
        <p:nvGraphicFramePr>
          <p:cNvPr id="2" name="Object 1">
            <a:hlinkClick r:id="rId6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587824"/>
              </p:ext>
            </p:extLst>
          </p:nvPr>
        </p:nvGraphicFramePr>
        <p:xfrm>
          <a:off x="2319482" y="1545020"/>
          <a:ext cx="7844694" cy="439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Acrobat Document" r:id="rId7" imgW="7543519" imgH="5829037" progId="AcroExch.Document.DC">
                  <p:embed/>
                </p:oleObj>
              </mc:Choice>
              <mc:Fallback>
                <p:oleObj name="Acrobat Document" r:id="rId7" imgW="7543519" imgH="5829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9482" y="1545020"/>
                        <a:ext cx="7844694" cy="4399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2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124" y="474500"/>
            <a:ext cx="113538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onstantia" panose="02030602050306030303" pitchFamily="18" charset="0"/>
              </a:rPr>
              <a:t>North Dakota!</a:t>
            </a:r>
            <a:br>
              <a:rPr lang="en-US" sz="3600" b="1" dirty="0">
                <a:latin typeface="Constantia" panose="02030602050306030303" pitchFamily="18" charset="0"/>
              </a:rPr>
            </a:br>
            <a:r>
              <a:rPr lang="en-US" sz="3600" b="1" dirty="0">
                <a:latin typeface="Constantia" panose="02030602050306030303" pitchFamily="18" charset="0"/>
                <a:hlinkClick r:id="rId3"/>
              </a:rPr>
              <a:t>https://</a:t>
            </a:r>
            <a:r>
              <a:rPr lang="en-US" sz="3600" b="1" dirty="0" smtClean="0">
                <a:latin typeface="Constantia" panose="02030602050306030303" pitchFamily="18" charset="0"/>
                <a:hlinkClick r:id="rId3"/>
              </a:rPr>
              <a:t>www.nd.gov/cte/services/career-clusters/plans-of-study/AllCareerClusterPlansOfStudy.pdf</a:t>
            </a:r>
            <a:r>
              <a:rPr lang="en-US" sz="3600" b="1" dirty="0" smtClean="0">
                <a:latin typeface="Constantia" panose="02030602050306030303" pitchFamily="18" charset="0"/>
              </a:rPr>
              <a:t> </a:t>
            </a:r>
            <a:endParaRPr lang="en-US" sz="3600" b="1" dirty="0">
              <a:latin typeface="Constantia" panose="02030602050306030303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  <p:pic>
        <p:nvPicPr>
          <p:cNvPr id="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" y="1941952"/>
            <a:ext cx="5492759" cy="423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83" y="1800063"/>
            <a:ext cx="5407572" cy="417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5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6841" y="472966"/>
            <a:ext cx="11006961" cy="792604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Resources!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  <p:pic>
        <p:nvPicPr>
          <p:cNvPr id="8194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14" y="1264796"/>
            <a:ext cx="3799654" cy="49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90" y="1265570"/>
            <a:ext cx="3933771" cy="491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1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545" y="900752"/>
            <a:ext cx="11864455" cy="139207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onstantia" panose="02030602050306030303" pitchFamily="18" charset="0"/>
              </a:rPr>
              <a:t>Providing a Big Picture of </a:t>
            </a:r>
            <a:r>
              <a:rPr lang="en-US" sz="3600" b="1" dirty="0" err="1" smtClean="0">
                <a:latin typeface="Constantia" panose="02030602050306030303" pitchFamily="18" charset="0"/>
              </a:rPr>
              <a:t>PrepareRI</a:t>
            </a:r>
            <a:r>
              <a:rPr lang="en-US" sz="3600" b="1" dirty="0" smtClean="0">
                <a:latin typeface="Constantia" panose="02030602050306030303" pitchFamily="18" charset="0"/>
              </a:rPr>
              <a:t> so </a:t>
            </a:r>
            <a:r>
              <a:rPr lang="en-US" sz="3600" b="1" dirty="0">
                <a:latin typeface="Constantia" panose="02030602050306030303" pitchFamily="18" charset="0"/>
              </a:rPr>
              <a:t>diverse stakeholders can see how all the </a:t>
            </a:r>
            <a:r>
              <a:rPr lang="en-US" sz="3600" b="1" dirty="0" smtClean="0">
                <a:latin typeface="Constantia" panose="02030602050306030303" pitchFamily="18" charset="0"/>
              </a:rPr>
              <a:t/>
            </a:r>
            <a:br>
              <a:rPr lang="en-US" sz="3600" b="1" dirty="0" smtClean="0">
                <a:latin typeface="Constantia" panose="02030602050306030303" pitchFamily="18" charset="0"/>
              </a:rPr>
            </a:br>
            <a:r>
              <a:rPr lang="en-US" sz="3600" b="1" dirty="0" smtClean="0">
                <a:latin typeface="Constantia" panose="02030602050306030303" pitchFamily="18" charset="0"/>
              </a:rPr>
              <a:t>components </a:t>
            </a:r>
            <a:r>
              <a:rPr lang="en-US" sz="3600" b="1" dirty="0">
                <a:latin typeface="Constantia" panose="02030602050306030303" pitchFamily="18" charset="0"/>
              </a:rPr>
              <a:t>fit </a:t>
            </a:r>
            <a:r>
              <a:rPr lang="en-US" sz="3600" b="1" dirty="0" smtClean="0">
                <a:latin typeface="Constantia" panose="02030602050306030303" pitchFamily="18" charset="0"/>
              </a:rPr>
              <a:t>together!</a:t>
            </a:r>
            <a:endParaRPr lang="en-US" sz="3600" b="1" dirty="0">
              <a:latin typeface="Constantia" panose="0203060205030603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6730" y="2413338"/>
            <a:ext cx="10986448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100" dirty="0">
                <a:solidFill>
                  <a:prstClr val="black"/>
                </a:solidFill>
                <a:cs typeface="Verdana"/>
              </a:rPr>
              <a:t>Premise: All education is related to career development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100" dirty="0">
                <a:solidFill>
                  <a:prstClr val="black"/>
                </a:solidFill>
                <a:cs typeface="Verdana"/>
              </a:rPr>
              <a:t>Begins in pre-school (perhaps even earlier!)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100" dirty="0">
                <a:solidFill>
                  <a:prstClr val="black"/>
                </a:solidFill>
                <a:cs typeface="Verdana"/>
              </a:rPr>
              <a:t>Reflects self-determination, person-centered approach, high expectations of all stakeholders, importance of champions, and cross-agency collaboration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100" dirty="0">
                <a:solidFill>
                  <a:prstClr val="black"/>
                </a:solidFill>
                <a:cs typeface="Verdana"/>
              </a:rPr>
              <a:t>Transition enables access to opportunities afforded to ALL children and </a:t>
            </a:r>
            <a:r>
              <a:rPr lang="en-US" sz="2100" dirty="0" smtClean="0">
                <a:solidFill>
                  <a:prstClr val="black"/>
                </a:solidFill>
                <a:cs typeface="Verdana"/>
              </a:rPr>
              <a:t>youth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100" dirty="0">
                <a:solidFill>
                  <a:prstClr val="black"/>
                </a:solidFill>
                <a:cs typeface="Verdana"/>
              </a:rPr>
              <a:t>The imperative for cross-disciplinary collaboration has never been greater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100" dirty="0">
                <a:solidFill>
                  <a:prstClr val="black"/>
                </a:solidFill>
                <a:cs typeface="Verdana"/>
              </a:rPr>
              <a:t>With the right supports, the path to meaningful careers is attainable for all youth, including those with disabilities</a:t>
            </a:r>
            <a:r>
              <a:rPr lang="en-US" sz="2100" dirty="0" smtClean="0">
                <a:solidFill>
                  <a:prstClr val="black"/>
                </a:solidFill>
                <a:cs typeface="Verdana"/>
              </a:rPr>
              <a:t>.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93353F"/>
                </a:solidFill>
                <a:cs typeface="Verdana"/>
              </a:rPr>
              <a:t>College </a:t>
            </a:r>
            <a:r>
              <a:rPr lang="en-US" sz="2400" dirty="0">
                <a:solidFill>
                  <a:srgbClr val="93353F"/>
                </a:solidFill>
                <a:cs typeface="Verdana"/>
              </a:rPr>
              <a:t>and Career Readiness should = transition focused education for ALL students</a:t>
            </a:r>
          </a:p>
        </p:txBody>
      </p:sp>
    </p:spTree>
    <p:extLst>
      <p:ext uri="{BB962C8B-B14F-4D97-AF65-F5344CB8AC3E}">
        <p14:creationId xmlns:p14="http://schemas.microsoft.com/office/powerpoint/2010/main" val="23911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968" y="941696"/>
            <a:ext cx="11232108" cy="748992"/>
          </a:xfrm>
        </p:spPr>
        <p:txBody>
          <a:bodyPr>
            <a:normAutofit fontScale="90000"/>
          </a:bodyPr>
          <a:lstStyle/>
          <a:p>
            <a:r>
              <a:rPr lang="en-US" sz="4000" cap="all" dirty="0">
                <a:latin typeface="Constantia" panose="02030602050306030303" pitchFamily="18" charset="0"/>
              </a:rPr>
              <a:t>What does prepare </a:t>
            </a:r>
            <a:r>
              <a:rPr lang="en-US" sz="4000" cap="all" dirty="0" err="1">
                <a:latin typeface="Constantia" panose="02030602050306030303" pitchFamily="18" charset="0"/>
              </a:rPr>
              <a:t>ri</a:t>
            </a:r>
            <a:r>
              <a:rPr lang="en-US" sz="4000" cap="all" dirty="0">
                <a:latin typeface="Constantia" panose="02030602050306030303" pitchFamily="18" charset="0"/>
              </a:rPr>
              <a:t> mean </a:t>
            </a:r>
            <a:r>
              <a:rPr lang="en-US" sz="4000" cap="all" dirty="0" smtClean="0">
                <a:latin typeface="Constantia" panose="02030602050306030303" pitchFamily="18" charset="0"/>
              </a:rPr>
              <a:t>for schools</a:t>
            </a:r>
            <a:r>
              <a:rPr lang="en-US" sz="4000" cap="all" dirty="0">
                <a:latin typeface="Constantia" panose="02030602050306030303" pitchFamily="18" charset="0"/>
              </a:rPr>
              <a:t>?</a:t>
            </a:r>
            <a:r>
              <a:rPr lang="en-US" cap="all" dirty="0">
                <a:latin typeface="Constantia" panose="02030602050306030303" pitchFamily="18" charset="0"/>
              </a:rPr>
              <a:t/>
            </a:r>
            <a:br>
              <a:rPr lang="en-US" cap="all" dirty="0">
                <a:latin typeface="Constantia" panose="02030602050306030303" pitchFamily="18" charset="0"/>
              </a:rPr>
            </a:b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42668" y="1484431"/>
            <a:ext cx="10515600" cy="469646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 err="1" smtClean="0"/>
              <a:t>PrepareRI</a:t>
            </a:r>
            <a:r>
              <a:rPr lang="en-US" sz="2900" dirty="0" smtClean="0"/>
              <a:t> </a:t>
            </a:r>
            <a:r>
              <a:rPr lang="en-US" sz="2900" dirty="0"/>
              <a:t>aims to create a K-12 education system that is aligned with the demands of colleges and employers. Making this goal a reality involves coordinated effort from teachers, school leaders, superintendents, and all stakeholders in Rhode Island's education system. </a:t>
            </a:r>
            <a:r>
              <a:rPr lang="en-US" sz="2900" dirty="0" err="1" smtClean="0"/>
              <a:t>PrepareRI</a:t>
            </a:r>
            <a:r>
              <a:rPr lang="en-US" sz="2900" dirty="0"/>
              <a:t> </a:t>
            </a:r>
            <a:r>
              <a:rPr lang="en-US" sz="2900" dirty="0" smtClean="0"/>
              <a:t>involves:</a:t>
            </a:r>
            <a:r>
              <a:rPr lang="en-US" sz="2900" dirty="0"/>
              <a:t> 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2500" dirty="0"/>
              <a:t>All high school students should have access to a high-quality </a:t>
            </a:r>
            <a:r>
              <a:rPr lang="en-US" sz="2500" dirty="0">
                <a:solidFill>
                  <a:srgbClr val="3D9991"/>
                </a:solidFill>
                <a:hlinkClick r:id="rId4"/>
              </a:rPr>
              <a:t>work-based learning experience</a:t>
            </a:r>
            <a:r>
              <a:rPr lang="en-US" sz="2500" dirty="0"/>
              <a:t> in a high-skill, high-demand career field.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2500" dirty="0"/>
              <a:t>All high school students should graduate with </a:t>
            </a:r>
            <a:r>
              <a:rPr lang="en-US" sz="2500" dirty="0">
                <a:solidFill>
                  <a:srgbClr val="3D9991"/>
                </a:solidFill>
                <a:hlinkClick r:id="rId5"/>
              </a:rPr>
              <a:t>postsecondary credit</a:t>
            </a:r>
            <a:r>
              <a:rPr lang="en-US" sz="2500" dirty="0"/>
              <a:t>. This postsecondary credit could be a college credit (earned through </a:t>
            </a:r>
            <a:r>
              <a:rPr lang="en-US" sz="2500" dirty="0">
                <a:solidFill>
                  <a:srgbClr val="3D9991"/>
                </a:solidFill>
                <a:hlinkClick r:id="rId6"/>
              </a:rPr>
              <a:t>dual enrollment</a:t>
            </a:r>
            <a:r>
              <a:rPr lang="en-US" sz="2500" dirty="0"/>
              <a:t> or the </a:t>
            </a:r>
            <a:r>
              <a:rPr lang="en-US" sz="2500" dirty="0">
                <a:solidFill>
                  <a:srgbClr val="3D9991"/>
                </a:solidFill>
                <a:hlinkClick r:id="rId7"/>
              </a:rPr>
              <a:t>Advanced Course Network</a:t>
            </a:r>
            <a:r>
              <a:rPr lang="en-US" sz="2500" dirty="0"/>
              <a:t>) or an industry credential (earned through a </a:t>
            </a:r>
            <a:r>
              <a:rPr lang="en-US" sz="2500" dirty="0">
                <a:solidFill>
                  <a:srgbClr val="3D9991"/>
                </a:solidFill>
                <a:hlinkClick r:id="rId8"/>
              </a:rPr>
              <a:t>career and technical education</a:t>
            </a:r>
            <a:r>
              <a:rPr lang="en-US" sz="2500" dirty="0"/>
              <a:t> program). All students also have the option to pursue a </a:t>
            </a:r>
            <a:r>
              <a:rPr lang="en-US" sz="2500" dirty="0">
                <a:solidFill>
                  <a:srgbClr val="3D9991"/>
                </a:solidFill>
                <a:hlinkClick r:id="rId9"/>
              </a:rPr>
              <a:t>Pathway Endorsement</a:t>
            </a:r>
            <a:r>
              <a:rPr lang="en-US" sz="2500" dirty="0"/>
              <a:t>.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2500" dirty="0"/>
              <a:t>All elementary and middle school students will have access to </a:t>
            </a:r>
            <a:r>
              <a:rPr lang="en-US" sz="2500" dirty="0">
                <a:solidFill>
                  <a:srgbClr val="3D9991"/>
                </a:solidFill>
                <a:hlinkClick r:id="rId10"/>
              </a:rPr>
              <a:t>career exploration</a:t>
            </a:r>
            <a:r>
              <a:rPr lang="en-US" sz="2500" dirty="0"/>
              <a:t> programming. 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2500" dirty="0"/>
              <a:t>All students will have a personalized </a:t>
            </a:r>
            <a:r>
              <a:rPr lang="en-US" sz="2500" dirty="0">
                <a:solidFill>
                  <a:srgbClr val="3D9991"/>
                </a:solidFill>
                <a:hlinkClick r:id="rId11"/>
              </a:rPr>
              <a:t>Individual Learning Plan (ILP)</a:t>
            </a:r>
            <a:r>
              <a:rPr lang="en-US" sz="2500" dirty="0"/>
              <a:t> to guide their coursework throughout their K-12 experience.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2500" dirty="0">
                <a:solidFill>
                  <a:srgbClr val="3D9991"/>
                </a:solidFill>
                <a:hlinkClick r:id="rId8"/>
              </a:rPr>
              <a:t>Career and technical education (CTE)</a:t>
            </a:r>
            <a:r>
              <a:rPr lang="en-US" sz="2500" dirty="0"/>
              <a:t> will be expanded and aligned to high-demand industries.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2" y="553792"/>
            <a:ext cx="10515600" cy="141667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onstantia" panose="02030602050306030303" pitchFamily="18" charset="0"/>
              </a:rPr>
              <a:t>Questions?  Thoughts?  Discussion</a:t>
            </a:r>
            <a:r>
              <a:rPr lang="en-US" b="1" dirty="0">
                <a:latin typeface="Constantia" panose="02030602050306030303" pitchFamily="18" charset="0"/>
              </a:rPr>
              <a:t>?</a:t>
            </a:r>
            <a:br>
              <a:rPr lang="en-US" b="1" dirty="0">
                <a:latin typeface="Constantia" panose="02030602050306030303" pitchFamily="18" charset="0"/>
              </a:rPr>
            </a:br>
            <a:endParaRPr lang="en-US" b="1" dirty="0"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5020" y="1673666"/>
            <a:ext cx="10515600" cy="4034262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en-US" sz="2400" dirty="0">
              <a:solidFill>
                <a:prstClr val="black"/>
              </a:solidFill>
              <a:latin typeface="News Gothic MT"/>
              <a:cs typeface="Verdana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05" y="1326549"/>
            <a:ext cx="8840556" cy="462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9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206" y="553792"/>
            <a:ext cx="11081982" cy="14166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Constantia" panose="02030602050306030303" pitchFamily="18" charset="0"/>
              </a:rPr>
              <a:t>PrepareRI</a:t>
            </a:r>
            <a:r>
              <a:rPr lang="en-US" b="1" dirty="0">
                <a:latin typeface="Constantia" panose="02030602050306030303" pitchFamily="18" charset="0"/>
              </a:rPr>
              <a:t> will restructure the entire talent pipeline in Rhode Island, from kindergarten to career.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5020" y="2146630"/>
            <a:ext cx="10515600" cy="4034262"/>
          </a:xfrm>
        </p:spPr>
        <p:txBody>
          <a:bodyPr/>
          <a:lstStyle/>
          <a:p>
            <a:r>
              <a:rPr lang="en-US" dirty="0"/>
              <a:t>Our goal is that, by 2020:  </a:t>
            </a:r>
          </a:p>
          <a:p>
            <a:pPr lvl="1"/>
            <a:r>
              <a:rPr lang="en-US" dirty="0"/>
              <a:t> All students will have career exploration opportunities beginning in elementary and middle school, and individual learning plans (ILPs) based on their unique strengths and interests  </a:t>
            </a:r>
          </a:p>
          <a:p>
            <a:pPr lvl="1"/>
            <a:r>
              <a:rPr lang="en-US" dirty="0"/>
              <a:t>All high school students will graduate with college credit or an industry credential </a:t>
            </a:r>
          </a:p>
          <a:p>
            <a:pPr lvl="1"/>
            <a:r>
              <a:rPr lang="en-US" dirty="0"/>
              <a:t>All high school students will have access to a work-based learning experience, such as an internship in a relevant career field </a:t>
            </a:r>
          </a:p>
          <a:p>
            <a:pPr lvl="1"/>
            <a:r>
              <a:rPr lang="en-US" dirty="0"/>
              <a:t>All career pathway programs will be aligned to Rhode Island’s high-demand career fields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  <p:pic>
        <p:nvPicPr>
          <p:cNvPr id="8" name="Picture 7" descr="YG_Profesionals_Diverse.jpg">
            <a:extLst>
              <a:ext uri="{FF2B5EF4-FFF2-40B4-BE49-F238E27FC236}">
                <a16:creationId xmlns:a16="http://schemas.microsoft.com/office/drawing/2014/main" xmlns="" id="{6AE761AD-BA66-4DEB-8908-BB51AFB232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7"/>
          <a:stretch/>
        </p:blipFill>
        <p:spPr>
          <a:xfrm>
            <a:off x="1469741" y="1828800"/>
            <a:ext cx="9043817" cy="402955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6F5FCAB-CF86-4A47-99A3-DF5C22EB62E4}"/>
              </a:ext>
            </a:extLst>
          </p:cNvPr>
          <p:cNvSpPr txBox="1">
            <a:spLocks/>
          </p:cNvSpPr>
          <p:nvPr/>
        </p:nvSpPr>
        <p:spPr>
          <a:xfrm>
            <a:off x="676922" y="934767"/>
            <a:ext cx="3400425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90,000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0674B28-F1DC-48B1-9FF0-F86BB4E607C2}"/>
              </a:ext>
            </a:extLst>
          </p:cNvPr>
          <p:cNvSpPr/>
          <p:nvPr/>
        </p:nvSpPr>
        <p:spPr>
          <a:xfrm>
            <a:off x="4354862" y="751582"/>
            <a:ext cx="72375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number of hours each of us will work from age 22 until age 67.</a:t>
            </a:r>
          </a:p>
        </p:txBody>
      </p:sp>
    </p:spTree>
    <p:extLst>
      <p:ext uri="{BB962C8B-B14F-4D97-AF65-F5344CB8AC3E}">
        <p14:creationId xmlns:p14="http://schemas.microsoft.com/office/powerpoint/2010/main" val="41249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6730" y="365125"/>
            <a:ext cx="1130858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onstantia" panose="02030602050306030303" pitchFamily="18" charset="0"/>
              </a:rPr>
              <a:t>What we know is important…</a:t>
            </a:r>
            <a:endParaRPr lang="en-US" sz="3600" b="1" dirty="0">
              <a:latin typeface="Constantia" panose="0203060205030603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8"/>
          </a:xfrm>
        </p:spPr>
        <p:txBody>
          <a:bodyPr/>
          <a:lstStyle/>
          <a:p>
            <a:r>
              <a:rPr lang="en-US" dirty="0"/>
              <a:t>Self-Determination</a:t>
            </a:r>
          </a:p>
          <a:p>
            <a:r>
              <a:rPr lang="en-US" dirty="0"/>
              <a:t>Positive School Climate</a:t>
            </a:r>
          </a:p>
          <a:p>
            <a:r>
              <a:rPr lang="en-US" dirty="0"/>
              <a:t>Key Relationships with Caring Adult Allies</a:t>
            </a:r>
          </a:p>
          <a:p>
            <a:r>
              <a:rPr lang="en-US" dirty="0"/>
              <a:t>Demanding, creative instruction – with effective and appropriate supports</a:t>
            </a:r>
          </a:p>
          <a:p>
            <a:r>
              <a:rPr lang="en-US" dirty="0"/>
              <a:t>Students who “get the connection” between school and “the REAL WORLD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6F5FCAB-CF86-4A47-99A3-DF5C22EB62E4}"/>
              </a:ext>
            </a:extLst>
          </p:cNvPr>
          <p:cNvSpPr txBox="1">
            <a:spLocks/>
          </p:cNvSpPr>
          <p:nvPr/>
        </p:nvSpPr>
        <p:spPr>
          <a:xfrm>
            <a:off x="676922" y="1745050"/>
            <a:ext cx="5802706" cy="3637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Data &amp; Special Education</a:t>
            </a:r>
            <a:endParaRPr lang="en-US" sz="6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24" y="564015"/>
            <a:ext cx="4968766" cy="591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Constantia" panose="02030602050306030303" pitchFamily="18" charset="0"/>
              </a:rPr>
              <a:t>From the Literature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99" y="6311901"/>
            <a:ext cx="2743200" cy="365125"/>
          </a:xfrm>
        </p:spPr>
        <p:txBody>
          <a:bodyPr/>
          <a:lstStyle/>
          <a:p>
            <a:pPr algn="l"/>
            <a:fld id="{E3A0F8C9-0536-44E3-92CA-2798A712B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31" y="6176963"/>
            <a:ext cx="1915767" cy="588483"/>
          </a:xfrm>
          <a:prstGeom prst="rect">
            <a:avLst/>
          </a:prstGeom>
        </p:spPr>
      </p:pic>
      <p:pic>
        <p:nvPicPr>
          <p:cNvPr id="7" name="Content Placeholder 3" descr="AB_Books_Bckgrn.jpg">
            <a:extLst>
              <a:ext uri="{FF2B5EF4-FFF2-40B4-BE49-F238E27FC236}">
                <a16:creationId xmlns:a16="http://schemas.microsoft.com/office/drawing/2014/main" xmlns="" id="{6763A650-1E35-44E4-9882-F41BCBC32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39" y="1438626"/>
            <a:ext cx="7558108" cy="50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4844" y="365125"/>
            <a:ext cx="11204812" cy="1325563"/>
          </a:xfrm>
        </p:spPr>
        <p:txBody>
          <a:bodyPr/>
          <a:lstStyle/>
          <a:p>
            <a:r>
              <a:rPr lang="en-US" b="1" dirty="0">
                <a:latin typeface="Constantia" panose="02030602050306030303" pitchFamily="18" charset="0"/>
              </a:rPr>
              <a:t>The need for collaboration: </a:t>
            </a:r>
            <a:r>
              <a:rPr lang="en-US" b="1" dirty="0" smtClean="0">
                <a:latin typeface="Constantia" panose="02030602050306030303" pitchFamily="18" charset="0"/>
              </a:rPr>
              <a:t>what </a:t>
            </a:r>
            <a:r>
              <a:rPr lang="en-US" b="1" dirty="0">
                <a:latin typeface="Constantia" panose="02030602050306030303" pitchFamily="18" charset="0"/>
              </a:rPr>
              <a:t>we know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2966" y="1825625"/>
            <a:ext cx="6842235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Related to career preparation, youth with disabilities: </a:t>
            </a:r>
          </a:p>
          <a:p>
            <a:pPr lvl="0"/>
            <a:r>
              <a:rPr lang="en-US" sz="2600" dirty="0" smtClean="0">
                <a:solidFill>
                  <a:prstClr val="black"/>
                </a:solidFill>
              </a:rPr>
              <a:t>are </a:t>
            </a:r>
            <a:r>
              <a:rPr lang="en-US" sz="2600" dirty="0">
                <a:solidFill>
                  <a:prstClr val="black"/>
                </a:solidFill>
              </a:rPr>
              <a:t>less likely than their peers without disabilities to receive an academically rigorous curriculum in high school; </a:t>
            </a:r>
          </a:p>
          <a:p>
            <a:pPr lvl="0"/>
            <a:r>
              <a:rPr lang="en-US" sz="2600" dirty="0" smtClean="0">
                <a:solidFill>
                  <a:prstClr val="black"/>
                </a:solidFill>
              </a:rPr>
              <a:t>experience </a:t>
            </a:r>
            <a:r>
              <a:rPr lang="en-US" sz="2600" dirty="0">
                <a:solidFill>
                  <a:prstClr val="black"/>
                </a:solidFill>
              </a:rPr>
              <a:t>national graduation rates of only 63%, compared to 83% for students without disabilities. </a:t>
            </a:r>
          </a:p>
          <a:p>
            <a:pPr lvl="0"/>
            <a:endParaRPr lang="en-US" sz="2600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858760" y="1825626"/>
            <a:ext cx="2989580" cy="2794992"/>
            <a:chOff x="0" y="0"/>
            <a:chExt cx="2989580" cy="27949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07" t="5769" b="12740"/>
            <a:stretch/>
          </p:blipFill>
          <p:spPr bwMode="auto">
            <a:xfrm>
              <a:off x="0" y="0"/>
              <a:ext cx="2989580" cy="2286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0" y="2305050"/>
              <a:ext cx="2989580" cy="489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Commissioner Wagner delivers the 2017 State of Education in Rhode Island address (May 8, 2017)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6180892"/>
            <a:ext cx="1915767" cy="5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pareRI slide deck template" id="{B92CF2D5-20AD-4944-A0DC-64078D878EE4}" vid="{AE8DD0E6-F7B7-4DD8-94CB-E450ADAF0D8C}"/>
    </a:ext>
  </a:extLst>
</a:theme>
</file>

<file path=ppt/theme/theme10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pareRI slide deck template" id="{B92CF2D5-20AD-4944-A0DC-64078D878EE4}" vid="{AE8DD0E6-F7B7-4DD8-94CB-E450ADAF0D8C}"/>
    </a:ext>
  </a:extLst>
</a:theme>
</file>

<file path=ppt/theme/theme1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pareRI slide deck template" id="{B92CF2D5-20AD-4944-A0DC-64078D878EE4}" vid="{AE8DD0E6-F7B7-4DD8-94CB-E450ADAF0D8C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pareRI slide deck template" id="{B92CF2D5-20AD-4944-A0DC-64078D878EE4}" vid="{AE8DD0E6-F7B7-4DD8-94CB-E450ADAF0D8C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pareRI slide deck template" id="{B92CF2D5-20AD-4944-A0DC-64078D878EE4}" vid="{AE8DD0E6-F7B7-4DD8-94CB-E450ADAF0D8C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pareRI slide deck template" id="{B92CF2D5-20AD-4944-A0DC-64078D878EE4}" vid="{AE8DD0E6-F7B7-4DD8-94CB-E450ADAF0D8C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pareRI slide deck template" id="{B92CF2D5-20AD-4944-A0DC-64078D878EE4}" vid="{AE8DD0E6-F7B7-4DD8-94CB-E450ADAF0D8C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pareRI slide deck template" id="{B92CF2D5-20AD-4944-A0DC-64078D878EE4}" vid="{AE8DD0E6-F7B7-4DD8-94CB-E450ADAF0D8C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pareRI slide deck template" id="{B92CF2D5-20AD-4944-A0DC-64078D878EE4}" vid="{AE8DD0E6-F7B7-4DD8-94CB-E450ADAF0D8C}"/>
    </a:ext>
  </a:extLst>
</a:theme>
</file>

<file path=ppt/theme/theme8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pareRI slide deck template" id="{B92CF2D5-20AD-4944-A0DC-64078D878EE4}" vid="{AE8DD0E6-F7B7-4DD8-94CB-E450ADAF0D8C}"/>
    </a:ext>
  </a:extLst>
</a:theme>
</file>

<file path=ppt/theme/theme9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pareRI slide deck template" id="{B92CF2D5-20AD-4944-A0DC-64078D878EE4}" vid="{AE8DD0E6-F7B7-4DD8-94CB-E450ADAF0D8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8ACFB42EF5C545B220192A785D570C" ma:contentTypeVersion="7" ma:contentTypeDescription="Create a new document." ma:contentTypeScope="" ma:versionID="aab31de4895f5c76c9f79f4b538c8192">
  <xsd:schema xmlns:xsd="http://www.w3.org/2001/XMLSchema" xmlns:xs="http://www.w3.org/2001/XMLSchema" xmlns:p="http://schemas.microsoft.com/office/2006/metadata/properties" xmlns:ns2="492de487-65d6-44b0-81e2-a07886a1dfb6" xmlns:ns3="fb753713-7763-40d6-9ac1-d76050e62df0" targetNamespace="http://schemas.microsoft.com/office/2006/metadata/properties" ma:root="true" ma:fieldsID="de01b7b7f1b1654306b5e0b1e1874799" ns2:_="" ns3:_="">
    <xsd:import namespace="492de487-65d6-44b0-81e2-a07886a1dfb6"/>
    <xsd:import namespace="fb753713-7763-40d6-9ac1-d76050e62d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e487-65d6-44b0-81e2-a07886a1df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53713-7763-40d6-9ac1-d76050e62d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C3F60F-13F9-46A3-9C09-6A544C9FB98B}">
  <ds:schemaRefs>
    <ds:schemaRef ds:uri="http://purl.org/dc/terms/"/>
    <ds:schemaRef ds:uri="http://schemas.openxmlformats.org/package/2006/metadata/core-properties"/>
    <ds:schemaRef ds:uri="http://purl.org/dc/dcmitype/"/>
    <ds:schemaRef ds:uri="fb753713-7763-40d6-9ac1-d76050e62df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492de487-65d6-44b0-81e2-a07886a1dfb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931F08-9824-488D-9064-F4D8BFBD4B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C8F383-D328-48B9-9894-4B2727B7C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de487-65d6-44b0-81e2-a07886a1dfb6"/>
    <ds:schemaRef ds:uri="fb753713-7763-40d6-9ac1-d76050e62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PrepareRI slide deck template</Template>
  <TotalTime>1122</TotalTime>
  <Words>1904</Words>
  <Application>Microsoft Office PowerPoint</Application>
  <PresentationFormat>Custom</PresentationFormat>
  <Paragraphs>268</Paragraphs>
  <Slides>30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1_Office Theme</vt:lpstr>
      <vt:lpstr>Acrobat Document</vt:lpstr>
      <vt:lpstr>PrepareRI for All</vt:lpstr>
      <vt:lpstr>Learning Objectives</vt:lpstr>
      <vt:lpstr>What does prepare ri mean for schools? </vt:lpstr>
      <vt:lpstr>PrepareRI will restructure the entire talent pipeline in Rhode Island, from kindergarten to career. </vt:lpstr>
      <vt:lpstr>PowerPoint Presentation</vt:lpstr>
      <vt:lpstr>What we know is important…</vt:lpstr>
      <vt:lpstr>PowerPoint Presentation</vt:lpstr>
      <vt:lpstr>From the Literature</vt:lpstr>
      <vt:lpstr>The need for collaboration: what we know </vt:lpstr>
      <vt:lpstr>The need for collaboration: what we know </vt:lpstr>
      <vt:lpstr>Theobald, R., Goldhaber, D., Gratz, T., &amp; Holden, K. (2017). Career and technical education, inclusion, and postsecondary outcomes for students with disabilities.  Seattle, WA: Center for Education, Data &amp; Research. </vt:lpstr>
      <vt:lpstr>Work-Based Learning (Preaching to the Choir!)</vt:lpstr>
      <vt:lpstr>Where we started in RI…</vt:lpstr>
      <vt:lpstr>What are Special Education Directors telling us?</vt:lpstr>
      <vt:lpstr>What we heard!</vt:lpstr>
      <vt:lpstr>What are CTE Instructors telling us?</vt:lpstr>
      <vt:lpstr> </vt:lpstr>
      <vt:lpstr>What Special Education Students are telling us…</vt:lpstr>
      <vt:lpstr>Strategies</vt:lpstr>
      <vt:lpstr>Courses (Delaware)</vt:lpstr>
      <vt:lpstr>What’s top of mind for Special Educators/CTE Instructors around supporting students with disabilities to be successful in career pathway courses?</vt:lpstr>
      <vt:lpstr>PowerPoint Presentation</vt:lpstr>
      <vt:lpstr>Tools!</vt:lpstr>
      <vt:lpstr>PowerPoint Presentation</vt:lpstr>
      <vt:lpstr>PowerPoint Presentation</vt:lpstr>
      <vt:lpstr>National Data Tool!</vt:lpstr>
      <vt:lpstr>North Dakota! https://www.nd.gov/cte/services/career-clusters/plans-of-study/AllCareerClusterPlansOfStudy.pdf </vt:lpstr>
      <vt:lpstr>Resources!</vt:lpstr>
      <vt:lpstr>Providing a Big Picture of PrepareRI so diverse stakeholders can see how all the  components fit together!</vt:lpstr>
      <vt:lpstr>Questions?  Thoughts?  Discussion? </vt:lpstr>
    </vt:vector>
  </TitlesOfParts>
  <Company>RIDE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(52-60pt, normal or bold)</dc:title>
  <dc:creator>Cynthia Vanavery</dc:creator>
  <cp:lastModifiedBy>Vanavery, Cynthia</cp:lastModifiedBy>
  <cp:revision>100</cp:revision>
  <dcterms:created xsi:type="dcterms:W3CDTF">2018-03-08T19:33:43Z</dcterms:created>
  <dcterms:modified xsi:type="dcterms:W3CDTF">2018-03-20T18:59:57Z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0x010100508ACFB42EF5C545B220192A785D570C</vt:lpwstr>
  </property>
</Properties>
</file>