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1"/>
  </p:notesMasterIdLst>
  <p:sldIdLst>
    <p:sldId id="268" r:id="rId4"/>
    <p:sldId id="267" r:id="rId5"/>
    <p:sldId id="266" r:id="rId6"/>
    <p:sldId id="265" r:id="rId7"/>
    <p:sldId id="264" r:id="rId8"/>
    <p:sldId id="262" r:id="rId9"/>
    <p:sldId id="261" r:id="rId10"/>
    <p:sldId id="260" r:id="rId11"/>
    <p:sldId id="259" r:id="rId12"/>
    <p:sldId id="258" r:id="rId13"/>
    <p:sldId id="269" r:id="rId14"/>
    <p:sldId id="270" r:id="rId15"/>
    <p:sldId id="271" r:id="rId16"/>
    <p:sldId id="272" r:id="rId17"/>
    <p:sldId id="273" r:id="rId18"/>
    <p:sldId id="274" r:id="rId19"/>
    <p:sldId id="25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DFCE60-3DB3-371E-64BD-8BC89D739E8A}" v="61" dt="2020-07-20T15:10:44.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4DFCE60-3DB3-371E-64BD-8BC89D739E8A}"/>
    <pc:docChg chg="addSld addMainMaster">
      <pc:chgData name="" userId="" providerId="" clId="Web-{84DFCE60-3DB3-371E-64BD-8BC89D739E8A}" dt="2020-07-20T15:07:34.462" v="11"/>
      <pc:docMkLst>
        <pc:docMk/>
      </pc:docMkLst>
      <pc:sldChg chg="add">
        <pc:chgData name="" userId="" providerId="" clId="Web-{84DFCE60-3DB3-371E-64BD-8BC89D739E8A}" dt="2020-07-20T15:07:32.791" v="0"/>
        <pc:sldMkLst>
          <pc:docMk/>
          <pc:sldMk cId="1882524383" sldId="257"/>
        </pc:sldMkLst>
      </pc:sldChg>
      <pc:sldChg chg="add">
        <pc:chgData name="" userId="" providerId="" clId="Web-{84DFCE60-3DB3-371E-64BD-8BC89D739E8A}" dt="2020-07-20T15:07:32.931" v="1"/>
        <pc:sldMkLst>
          <pc:docMk/>
          <pc:sldMk cId="1844999578" sldId="258"/>
        </pc:sldMkLst>
      </pc:sldChg>
      <pc:sldChg chg="add">
        <pc:chgData name="" userId="" providerId="" clId="Web-{84DFCE60-3DB3-371E-64BD-8BC89D739E8A}" dt="2020-07-20T15:07:33.197" v="2"/>
        <pc:sldMkLst>
          <pc:docMk/>
          <pc:sldMk cId="1874535019" sldId="259"/>
        </pc:sldMkLst>
      </pc:sldChg>
      <pc:sldChg chg="add">
        <pc:chgData name="" userId="" providerId="" clId="Web-{84DFCE60-3DB3-371E-64BD-8BC89D739E8A}" dt="2020-07-20T15:07:33.353" v="3"/>
        <pc:sldMkLst>
          <pc:docMk/>
          <pc:sldMk cId="4294444591" sldId="260"/>
        </pc:sldMkLst>
      </pc:sldChg>
      <pc:sldChg chg="add">
        <pc:chgData name="" userId="" providerId="" clId="Web-{84DFCE60-3DB3-371E-64BD-8BC89D739E8A}" dt="2020-07-20T15:07:33.494" v="4"/>
        <pc:sldMkLst>
          <pc:docMk/>
          <pc:sldMk cId="1257313703" sldId="261"/>
        </pc:sldMkLst>
      </pc:sldChg>
      <pc:sldChg chg="add">
        <pc:chgData name="" userId="" providerId="" clId="Web-{84DFCE60-3DB3-371E-64BD-8BC89D739E8A}" dt="2020-07-20T15:07:33.572" v="5"/>
        <pc:sldMkLst>
          <pc:docMk/>
          <pc:sldMk cId="2070616725" sldId="262"/>
        </pc:sldMkLst>
      </pc:sldChg>
      <pc:sldChg chg="add">
        <pc:chgData name="" userId="" providerId="" clId="Web-{84DFCE60-3DB3-371E-64BD-8BC89D739E8A}" dt="2020-07-20T15:07:33.697" v="6"/>
        <pc:sldMkLst>
          <pc:docMk/>
          <pc:sldMk cId="2830036078" sldId="263"/>
        </pc:sldMkLst>
      </pc:sldChg>
      <pc:sldChg chg="add">
        <pc:chgData name="" userId="" providerId="" clId="Web-{84DFCE60-3DB3-371E-64BD-8BC89D739E8A}" dt="2020-07-20T15:07:33.900" v="7"/>
        <pc:sldMkLst>
          <pc:docMk/>
          <pc:sldMk cId="1282868591" sldId="264"/>
        </pc:sldMkLst>
      </pc:sldChg>
      <pc:sldChg chg="add">
        <pc:chgData name="" userId="" providerId="" clId="Web-{84DFCE60-3DB3-371E-64BD-8BC89D739E8A}" dt="2020-07-20T15:07:34.041" v="8"/>
        <pc:sldMkLst>
          <pc:docMk/>
          <pc:sldMk cId="2465288359" sldId="265"/>
        </pc:sldMkLst>
      </pc:sldChg>
      <pc:sldChg chg="add">
        <pc:chgData name="" userId="" providerId="" clId="Web-{84DFCE60-3DB3-371E-64BD-8BC89D739E8A}" dt="2020-07-20T15:07:34.244" v="9"/>
        <pc:sldMkLst>
          <pc:docMk/>
          <pc:sldMk cId="62373054" sldId="266"/>
        </pc:sldMkLst>
      </pc:sldChg>
      <pc:sldChg chg="add">
        <pc:chgData name="" userId="" providerId="" clId="Web-{84DFCE60-3DB3-371E-64BD-8BC89D739E8A}" dt="2020-07-20T15:07:34.353" v="10"/>
        <pc:sldMkLst>
          <pc:docMk/>
          <pc:sldMk cId="2127080075" sldId="267"/>
        </pc:sldMkLst>
      </pc:sldChg>
      <pc:sldChg chg="add">
        <pc:chgData name="" userId="" providerId="" clId="Web-{84DFCE60-3DB3-371E-64BD-8BC89D739E8A}" dt="2020-07-20T15:07:34.462" v="11"/>
        <pc:sldMkLst>
          <pc:docMk/>
          <pc:sldMk cId="1975766166" sldId="268"/>
        </pc:sldMkLst>
      </pc:sldChg>
      <pc:sldMasterChg chg="add addSldLayout">
        <pc:chgData name="" userId="" providerId="" clId="Web-{84DFCE60-3DB3-371E-64BD-8BC89D739E8A}" dt="2020-07-20T15:07:34.244" v="9"/>
        <pc:sldMasterMkLst>
          <pc:docMk/>
          <pc:sldMasterMk cId="377530262" sldId="2147483672"/>
        </pc:sldMasterMkLst>
        <pc:sldLayoutChg chg="add">
          <pc:chgData name="" userId="" providerId="" clId="Web-{84DFCE60-3DB3-371E-64BD-8BC89D739E8A}" dt="2020-07-20T15:07:34.244" v="9"/>
          <pc:sldLayoutMkLst>
            <pc:docMk/>
            <pc:sldMasterMk cId="377530262" sldId="2147483672"/>
            <pc:sldLayoutMk cId="1882178055" sldId="2147483673"/>
          </pc:sldLayoutMkLst>
        </pc:sldLayoutChg>
        <pc:sldLayoutChg chg="add">
          <pc:chgData name="" userId="" providerId="" clId="Web-{84DFCE60-3DB3-371E-64BD-8BC89D739E8A}" dt="2020-07-20T15:07:34.244" v="9"/>
          <pc:sldLayoutMkLst>
            <pc:docMk/>
            <pc:sldMasterMk cId="377530262" sldId="2147483672"/>
            <pc:sldLayoutMk cId="990992414" sldId="2147483674"/>
          </pc:sldLayoutMkLst>
        </pc:sldLayoutChg>
        <pc:sldLayoutChg chg="add">
          <pc:chgData name="" userId="" providerId="" clId="Web-{84DFCE60-3DB3-371E-64BD-8BC89D739E8A}" dt="2020-07-20T15:07:34.244" v="9"/>
          <pc:sldLayoutMkLst>
            <pc:docMk/>
            <pc:sldMasterMk cId="377530262" sldId="2147483672"/>
            <pc:sldLayoutMk cId="2625570108" sldId="2147483675"/>
          </pc:sldLayoutMkLst>
        </pc:sldLayoutChg>
        <pc:sldLayoutChg chg="add">
          <pc:chgData name="" userId="" providerId="" clId="Web-{84DFCE60-3DB3-371E-64BD-8BC89D739E8A}" dt="2020-07-20T15:07:34.244" v="9"/>
          <pc:sldLayoutMkLst>
            <pc:docMk/>
            <pc:sldMasterMk cId="377530262" sldId="2147483672"/>
            <pc:sldLayoutMk cId="1100487303" sldId="2147483676"/>
          </pc:sldLayoutMkLst>
        </pc:sldLayoutChg>
        <pc:sldLayoutChg chg="add">
          <pc:chgData name="" userId="" providerId="" clId="Web-{84DFCE60-3DB3-371E-64BD-8BC89D739E8A}" dt="2020-07-20T15:07:34.244" v="9"/>
          <pc:sldLayoutMkLst>
            <pc:docMk/>
            <pc:sldMasterMk cId="377530262" sldId="2147483672"/>
            <pc:sldLayoutMk cId="222747029" sldId="2147483677"/>
          </pc:sldLayoutMkLst>
        </pc:sldLayoutChg>
        <pc:sldLayoutChg chg="add">
          <pc:chgData name="" userId="" providerId="" clId="Web-{84DFCE60-3DB3-371E-64BD-8BC89D739E8A}" dt="2020-07-20T15:07:34.244" v="9"/>
          <pc:sldLayoutMkLst>
            <pc:docMk/>
            <pc:sldMasterMk cId="377530262" sldId="2147483672"/>
            <pc:sldLayoutMk cId="2630445573" sldId="2147483678"/>
          </pc:sldLayoutMkLst>
        </pc:sldLayoutChg>
        <pc:sldLayoutChg chg="add">
          <pc:chgData name="" userId="" providerId="" clId="Web-{84DFCE60-3DB3-371E-64BD-8BC89D739E8A}" dt="2020-07-20T15:07:34.244" v="9"/>
          <pc:sldLayoutMkLst>
            <pc:docMk/>
            <pc:sldMasterMk cId="377530262" sldId="2147483672"/>
            <pc:sldLayoutMk cId="4152347188" sldId="2147483679"/>
          </pc:sldLayoutMkLst>
        </pc:sldLayoutChg>
        <pc:sldLayoutChg chg="add">
          <pc:chgData name="" userId="" providerId="" clId="Web-{84DFCE60-3DB3-371E-64BD-8BC89D739E8A}" dt="2020-07-20T15:07:34.244" v="9"/>
          <pc:sldLayoutMkLst>
            <pc:docMk/>
            <pc:sldMasterMk cId="377530262" sldId="2147483672"/>
            <pc:sldLayoutMk cId="3327613177" sldId="2147483680"/>
          </pc:sldLayoutMkLst>
        </pc:sldLayoutChg>
        <pc:sldLayoutChg chg="add">
          <pc:chgData name="" userId="" providerId="" clId="Web-{84DFCE60-3DB3-371E-64BD-8BC89D739E8A}" dt="2020-07-20T15:07:34.244" v="9"/>
          <pc:sldLayoutMkLst>
            <pc:docMk/>
            <pc:sldMasterMk cId="377530262" sldId="2147483672"/>
            <pc:sldLayoutMk cId="1303493267" sldId="2147483681"/>
          </pc:sldLayoutMkLst>
        </pc:sldLayoutChg>
        <pc:sldLayoutChg chg="add">
          <pc:chgData name="" userId="" providerId="" clId="Web-{84DFCE60-3DB3-371E-64BD-8BC89D739E8A}" dt="2020-07-20T15:07:34.244" v="9"/>
          <pc:sldLayoutMkLst>
            <pc:docMk/>
            <pc:sldMasterMk cId="377530262" sldId="2147483672"/>
            <pc:sldLayoutMk cId="1229252952" sldId="2147483682"/>
          </pc:sldLayoutMkLst>
        </pc:sldLayoutChg>
        <pc:sldLayoutChg chg="add">
          <pc:chgData name="" userId="" providerId="" clId="Web-{84DFCE60-3DB3-371E-64BD-8BC89D739E8A}" dt="2020-07-20T15:07:34.244" v="9"/>
          <pc:sldLayoutMkLst>
            <pc:docMk/>
            <pc:sldMasterMk cId="377530262" sldId="2147483672"/>
            <pc:sldLayoutMk cId="4275739662" sldId="2147483683"/>
          </pc:sldLayoutMkLst>
        </pc:sldLayoutChg>
      </pc:sldMasterChg>
    </pc:docChg>
  </pc:docChgLst>
  <pc:docChgLst>
    <pc:chgData name="Texeira, Elizabeth" userId="S::elizabeth.texeira@ride.ri.gov::48989585-db7c-407d-a254-2e496f1c309c" providerId="AD" clId="Web-{84DFCE60-3DB3-371E-64BD-8BC89D739E8A}"/>
    <pc:docChg chg="delSld modSld">
      <pc:chgData name="Texeira, Elizabeth" userId="S::elizabeth.texeira@ride.ri.gov::48989585-db7c-407d-a254-2e496f1c309c" providerId="AD" clId="Web-{84DFCE60-3DB3-371E-64BD-8BC89D739E8A}" dt="2020-07-20T15:10:44.453" v="46"/>
      <pc:docMkLst>
        <pc:docMk/>
      </pc:docMkLst>
      <pc:sldChg chg="del">
        <pc:chgData name="Texeira, Elizabeth" userId="S::elizabeth.texeira@ride.ri.gov::48989585-db7c-407d-a254-2e496f1c309c" providerId="AD" clId="Web-{84DFCE60-3DB3-371E-64BD-8BC89D739E8A}" dt="2020-07-20T15:07:57.104" v="0"/>
        <pc:sldMkLst>
          <pc:docMk/>
          <pc:sldMk cId="109857222" sldId="256"/>
        </pc:sldMkLst>
      </pc:sldChg>
      <pc:sldChg chg="addSp delSp modSp">
        <pc:chgData name="Texeira, Elizabeth" userId="S::elizabeth.texeira@ride.ri.gov::48989585-db7c-407d-a254-2e496f1c309c" providerId="AD" clId="Web-{84DFCE60-3DB3-371E-64BD-8BC89D739E8A}" dt="2020-07-20T15:10:44.453" v="46"/>
        <pc:sldMkLst>
          <pc:docMk/>
          <pc:sldMk cId="1882524383" sldId="257"/>
        </pc:sldMkLst>
        <pc:picChg chg="add del mod">
          <ac:chgData name="Texeira, Elizabeth" userId="S::elizabeth.texeira@ride.ri.gov::48989585-db7c-407d-a254-2e496f1c309c" providerId="AD" clId="Web-{84DFCE60-3DB3-371E-64BD-8BC89D739E8A}" dt="2020-07-20T15:10:44.453" v="46"/>
          <ac:picMkLst>
            <pc:docMk/>
            <pc:sldMk cId="1882524383" sldId="257"/>
            <ac:picMk id="3" creationId="{6A9752D0-5D4B-497F-A1F3-5917FD9A1902}"/>
          </ac:picMkLst>
        </pc:picChg>
      </pc:sldChg>
      <pc:sldChg chg="del">
        <pc:chgData name="Texeira, Elizabeth" userId="S::elizabeth.texeira@ride.ri.gov::48989585-db7c-407d-a254-2e496f1c309c" providerId="AD" clId="Web-{84DFCE60-3DB3-371E-64BD-8BC89D739E8A}" dt="2020-07-20T15:10:25.609" v="44"/>
        <pc:sldMkLst>
          <pc:docMk/>
          <pc:sldMk cId="2830036078" sldId="263"/>
        </pc:sldMkLst>
      </pc:sldChg>
      <pc:sldChg chg="modSp">
        <pc:chgData name="Texeira, Elizabeth" userId="S::elizabeth.texeira@ride.ri.gov::48989585-db7c-407d-a254-2e496f1c309c" providerId="AD" clId="Web-{84DFCE60-3DB3-371E-64BD-8BC89D739E8A}" dt="2020-07-20T15:08:12.229" v="42" actId="20577"/>
        <pc:sldMkLst>
          <pc:docMk/>
          <pc:sldMk cId="1975766166" sldId="268"/>
        </pc:sldMkLst>
        <pc:spChg chg="mod">
          <ac:chgData name="Texeira, Elizabeth" userId="S::elizabeth.texeira@ride.ri.gov::48989585-db7c-407d-a254-2e496f1c309c" providerId="AD" clId="Web-{84DFCE60-3DB3-371E-64BD-8BC89D739E8A}" dt="2020-07-20T15:08:12.229" v="42" actId="20577"/>
          <ac:spMkLst>
            <pc:docMk/>
            <pc:sldMk cId="1975766166" sldId="268"/>
            <ac:spMk id="3" creationId="{00000000-0000-0000-0000-000000000000}"/>
          </ac:spMkLst>
        </pc:spChg>
      </pc:sldChg>
    </pc:docChg>
  </pc:docChgLst>
</pc:chgInfo>
</file>

<file path=ppt/diagrams/_rels/data4.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image" Target="NULL"/><Relationship Id="rId1" Type="http://schemas.openxmlformats.org/officeDocument/2006/relationships/image" Target="../media/image15.png"/><Relationship Id="rId6" Type="http://schemas.openxmlformats.org/officeDocument/2006/relationships/image" Target="NULL"/><Relationship Id="rId5" Type="http://schemas.openxmlformats.org/officeDocument/2006/relationships/image" Target="../media/image17.png"/><Relationship Id="rId4" Type="http://schemas.openxmlformats.org/officeDocument/2006/relationships/image" Target="NULL"/></Relationships>
</file>

<file path=ppt/diagrams/_rels/drawing4.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image" Target="NULL"/><Relationship Id="rId1" Type="http://schemas.openxmlformats.org/officeDocument/2006/relationships/image" Target="../media/image15.png"/><Relationship Id="rId6" Type="http://schemas.openxmlformats.org/officeDocument/2006/relationships/image" Target="NULL"/><Relationship Id="rId5" Type="http://schemas.openxmlformats.org/officeDocument/2006/relationships/image" Target="../media/image17.png"/><Relationship Id="rId4" Type="http://schemas.openxmlformats.org/officeDocument/2006/relationships/image" Target="NUL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3B24C7A-CE3F-9640-9F2C-27319F8FFCB4}"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B89C055B-54EC-E74D-B656-5042594B548A}">
      <dgm:prSet phldrT="[Text]"/>
      <dgm:spPr/>
      <dgm:t>
        <a:bodyPr/>
        <a:lstStyle/>
        <a:p>
          <a:r>
            <a:rPr lang="en-US" dirty="0"/>
            <a:t>1. </a:t>
          </a:r>
        </a:p>
        <a:p>
          <a:r>
            <a:rPr lang="en-US" dirty="0"/>
            <a:t>Readiness</a:t>
          </a:r>
        </a:p>
      </dgm:t>
    </dgm:pt>
    <dgm:pt modelId="{AA8375B2-BE25-5E4C-ABF4-334B56EA6EB5}" type="parTrans" cxnId="{B3BE4121-7F4C-BF4A-A712-8202D9D79CCC}">
      <dgm:prSet/>
      <dgm:spPr/>
      <dgm:t>
        <a:bodyPr/>
        <a:lstStyle/>
        <a:p>
          <a:endParaRPr lang="en-US"/>
        </a:p>
      </dgm:t>
    </dgm:pt>
    <dgm:pt modelId="{4B26B93A-0836-FC41-8485-3A1ABF1DAD8A}" type="sibTrans" cxnId="{B3BE4121-7F4C-BF4A-A712-8202D9D79CCC}">
      <dgm:prSet/>
      <dgm:spPr/>
      <dgm:t>
        <a:bodyPr/>
        <a:lstStyle/>
        <a:p>
          <a:endParaRPr lang="en-US"/>
        </a:p>
      </dgm:t>
    </dgm:pt>
    <dgm:pt modelId="{5D3ACA0E-C7F8-EF4C-9CCD-844CD824A8B2}">
      <dgm:prSet phldrT="[Text]" custT="1"/>
      <dgm:spPr/>
      <dgm:t>
        <a:bodyPr/>
        <a:lstStyle/>
        <a:p>
          <a:pPr algn="l">
            <a:buNone/>
          </a:pPr>
          <a:r>
            <a:rPr lang="en-US" sz="2600" dirty="0"/>
            <a:t>Academic Readiness</a:t>
          </a:r>
        </a:p>
      </dgm:t>
    </dgm:pt>
    <dgm:pt modelId="{8EAC7FC6-766E-AF45-9349-9C1D82C878B4}" type="parTrans" cxnId="{71D1F0ED-181F-704B-BFE1-E50FDB0243C3}">
      <dgm:prSet/>
      <dgm:spPr/>
      <dgm:t>
        <a:bodyPr/>
        <a:lstStyle/>
        <a:p>
          <a:endParaRPr lang="en-US"/>
        </a:p>
      </dgm:t>
    </dgm:pt>
    <dgm:pt modelId="{5ADD0E8D-6EB0-9441-8D82-BEB800E31D8F}" type="sibTrans" cxnId="{71D1F0ED-181F-704B-BFE1-E50FDB0243C3}">
      <dgm:prSet/>
      <dgm:spPr/>
      <dgm:t>
        <a:bodyPr/>
        <a:lstStyle/>
        <a:p>
          <a:endParaRPr lang="en-US"/>
        </a:p>
      </dgm:t>
    </dgm:pt>
    <dgm:pt modelId="{69F8D732-F80F-044F-B473-D630D48E4E84}">
      <dgm:prSet phldrT="[Text]"/>
      <dgm:spPr/>
      <dgm:t>
        <a:bodyPr/>
        <a:lstStyle/>
        <a:p>
          <a:r>
            <a:rPr lang="en-US" dirty="0"/>
            <a:t>2. </a:t>
          </a:r>
        </a:p>
        <a:p>
          <a:r>
            <a:rPr lang="en-US" dirty="0"/>
            <a:t>Matriculation</a:t>
          </a:r>
        </a:p>
      </dgm:t>
    </dgm:pt>
    <dgm:pt modelId="{6F1573E4-CA8D-524D-B0E3-99FD115560D0}" type="parTrans" cxnId="{1DF83827-BF79-3E4A-8879-DABE21380AA4}">
      <dgm:prSet/>
      <dgm:spPr/>
      <dgm:t>
        <a:bodyPr/>
        <a:lstStyle/>
        <a:p>
          <a:endParaRPr lang="en-US"/>
        </a:p>
      </dgm:t>
    </dgm:pt>
    <dgm:pt modelId="{82EFA6ED-89EA-5D4D-85B7-39EEF6411B13}" type="sibTrans" cxnId="{1DF83827-BF79-3E4A-8879-DABE21380AA4}">
      <dgm:prSet/>
      <dgm:spPr/>
      <dgm:t>
        <a:bodyPr/>
        <a:lstStyle/>
        <a:p>
          <a:endParaRPr lang="en-US"/>
        </a:p>
      </dgm:t>
    </dgm:pt>
    <dgm:pt modelId="{5F5817CD-3726-9040-B531-7D8A2FE1B73E}">
      <dgm:prSet phldrT="[Text]" custT="1"/>
      <dgm:spPr/>
      <dgm:t>
        <a:bodyPr/>
        <a:lstStyle/>
        <a:p>
          <a:r>
            <a:rPr lang="en-US" sz="2600" dirty="0"/>
            <a:t>Alignment of requirements</a:t>
          </a:r>
        </a:p>
      </dgm:t>
    </dgm:pt>
    <dgm:pt modelId="{1866C7C0-122E-2747-AE29-188B06BEAC28}" type="parTrans" cxnId="{8F880B62-BE3D-3D41-BDEC-491D02B24197}">
      <dgm:prSet/>
      <dgm:spPr/>
      <dgm:t>
        <a:bodyPr/>
        <a:lstStyle/>
        <a:p>
          <a:endParaRPr lang="en-US"/>
        </a:p>
      </dgm:t>
    </dgm:pt>
    <dgm:pt modelId="{DF745318-9C34-9B42-951D-2F1236D3FD7E}" type="sibTrans" cxnId="{8F880B62-BE3D-3D41-BDEC-491D02B24197}">
      <dgm:prSet/>
      <dgm:spPr/>
      <dgm:t>
        <a:bodyPr/>
        <a:lstStyle/>
        <a:p>
          <a:endParaRPr lang="en-US"/>
        </a:p>
      </dgm:t>
    </dgm:pt>
    <dgm:pt modelId="{437C4E81-6B0B-6147-B2BA-4099A35DC549}">
      <dgm:prSet phldrT="[Text]" custT="1"/>
      <dgm:spPr/>
      <dgm:t>
        <a:bodyPr/>
        <a:lstStyle/>
        <a:p>
          <a:r>
            <a:rPr lang="en-US" sz="2600" dirty="0"/>
            <a:t>FAFSA completion efforts</a:t>
          </a:r>
        </a:p>
      </dgm:t>
    </dgm:pt>
    <dgm:pt modelId="{EF5F2E86-DCF2-9542-86AB-DE9F4235033F}" type="parTrans" cxnId="{65B6BD90-0F9B-D844-82D7-26916B3B338D}">
      <dgm:prSet/>
      <dgm:spPr/>
      <dgm:t>
        <a:bodyPr/>
        <a:lstStyle/>
        <a:p>
          <a:endParaRPr lang="en-US"/>
        </a:p>
      </dgm:t>
    </dgm:pt>
    <dgm:pt modelId="{2BE7F13D-E67D-424C-801C-F16C3E723C2E}" type="sibTrans" cxnId="{65B6BD90-0F9B-D844-82D7-26916B3B338D}">
      <dgm:prSet/>
      <dgm:spPr/>
      <dgm:t>
        <a:bodyPr/>
        <a:lstStyle/>
        <a:p>
          <a:endParaRPr lang="en-US"/>
        </a:p>
      </dgm:t>
    </dgm:pt>
    <dgm:pt modelId="{85E05E53-0201-184C-9783-2AEFCC68B363}">
      <dgm:prSet phldrT="[Text]"/>
      <dgm:spPr/>
      <dgm:t>
        <a:bodyPr/>
        <a:lstStyle/>
        <a:p>
          <a:r>
            <a:rPr lang="en-US" dirty="0"/>
            <a:t>3. </a:t>
          </a:r>
        </a:p>
        <a:p>
          <a:r>
            <a:rPr lang="en-US" dirty="0"/>
            <a:t>Communication</a:t>
          </a:r>
        </a:p>
      </dgm:t>
    </dgm:pt>
    <dgm:pt modelId="{0B69D03D-365F-3747-9D5E-DC6FAC61F28A}" type="parTrans" cxnId="{D4F5163C-41FA-B145-8A47-FD54F9A0E6AA}">
      <dgm:prSet/>
      <dgm:spPr/>
      <dgm:t>
        <a:bodyPr/>
        <a:lstStyle/>
        <a:p>
          <a:endParaRPr lang="en-US"/>
        </a:p>
      </dgm:t>
    </dgm:pt>
    <dgm:pt modelId="{C3EAE161-90A4-AB43-89A4-62CE6EF4E4F1}" type="sibTrans" cxnId="{D4F5163C-41FA-B145-8A47-FD54F9A0E6AA}">
      <dgm:prSet/>
      <dgm:spPr/>
      <dgm:t>
        <a:bodyPr/>
        <a:lstStyle/>
        <a:p>
          <a:endParaRPr lang="en-US"/>
        </a:p>
      </dgm:t>
    </dgm:pt>
    <dgm:pt modelId="{281F8E66-09E8-6D4B-932C-21D3A7B74BEA}">
      <dgm:prSet phldrT="[Text]" custT="1"/>
      <dgm:spPr/>
      <dgm:t>
        <a:bodyPr/>
        <a:lstStyle/>
        <a:p>
          <a:pPr>
            <a:buNone/>
          </a:pPr>
          <a:r>
            <a:rPr lang="en-US" sz="2600" dirty="0"/>
            <a:t>Transition to College </a:t>
          </a:r>
          <a:r>
            <a:rPr lang="en-US" sz="2600" dirty="0" err="1"/>
            <a:t>eGuide</a:t>
          </a:r>
          <a:endParaRPr lang="en-US" sz="2600" dirty="0"/>
        </a:p>
      </dgm:t>
    </dgm:pt>
    <dgm:pt modelId="{CDC3A38A-0CC2-DC4D-9E33-315E0FF5CB19}" type="parTrans" cxnId="{6F5F0261-7F1A-2146-801B-9693125EAAFD}">
      <dgm:prSet/>
      <dgm:spPr/>
      <dgm:t>
        <a:bodyPr/>
        <a:lstStyle/>
        <a:p>
          <a:endParaRPr lang="en-US"/>
        </a:p>
      </dgm:t>
    </dgm:pt>
    <dgm:pt modelId="{99597038-A2B4-4B44-B808-3FDD16688BAD}" type="sibTrans" cxnId="{6F5F0261-7F1A-2146-801B-9693125EAAFD}">
      <dgm:prSet/>
      <dgm:spPr/>
      <dgm:t>
        <a:bodyPr/>
        <a:lstStyle/>
        <a:p>
          <a:endParaRPr lang="en-US"/>
        </a:p>
      </dgm:t>
    </dgm:pt>
    <dgm:pt modelId="{50CB43E5-35BD-2547-AA48-FFDED3F86A97}">
      <dgm:prSet phldrT="[Text]" custT="1"/>
      <dgm:spPr/>
      <dgm:t>
        <a:bodyPr/>
        <a:lstStyle/>
        <a:p>
          <a:pPr>
            <a:buNone/>
          </a:pPr>
          <a:r>
            <a:rPr lang="en-US" sz="2600" dirty="0"/>
            <a:t>Major-aligned college credit </a:t>
          </a:r>
        </a:p>
      </dgm:t>
    </dgm:pt>
    <dgm:pt modelId="{74DE0C11-2DCC-C04E-92FE-BA8E6447F12F}" type="parTrans" cxnId="{15E42C4F-896A-8C41-BE68-8D6F1BE76E8B}">
      <dgm:prSet/>
      <dgm:spPr/>
      <dgm:t>
        <a:bodyPr/>
        <a:lstStyle/>
        <a:p>
          <a:endParaRPr lang="en-US"/>
        </a:p>
      </dgm:t>
    </dgm:pt>
    <dgm:pt modelId="{D5CF5598-DF1E-F243-BD52-88B35B88F0B0}" type="sibTrans" cxnId="{15E42C4F-896A-8C41-BE68-8D6F1BE76E8B}">
      <dgm:prSet/>
      <dgm:spPr/>
      <dgm:t>
        <a:bodyPr/>
        <a:lstStyle/>
        <a:p>
          <a:endParaRPr lang="en-US"/>
        </a:p>
      </dgm:t>
    </dgm:pt>
    <dgm:pt modelId="{4100491C-DB94-DB41-99A5-3EEE5E547E0C}">
      <dgm:prSet phldrT="[Text]"/>
      <dgm:spPr/>
      <dgm:t>
        <a:bodyPr/>
        <a:lstStyle/>
        <a:p>
          <a:pPr algn="l">
            <a:buNone/>
          </a:pPr>
          <a:endParaRPr lang="en-US" sz="2900" dirty="0"/>
        </a:p>
      </dgm:t>
    </dgm:pt>
    <dgm:pt modelId="{38AC019B-E21C-C943-A423-1B632256EC83}" type="parTrans" cxnId="{3A6299C8-346E-D547-81B4-4AA834389AB3}">
      <dgm:prSet/>
      <dgm:spPr/>
      <dgm:t>
        <a:bodyPr/>
        <a:lstStyle/>
        <a:p>
          <a:endParaRPr lang="en-US"/>
        </a:p>
      </dgm:t>
    </dgm:pt>
    <dgm:pt modelId="{1E8C40E7-EF1D-2742-A80B-E498597ABE76}" type="sibTrans" cxnId="{3A6299C8-346E-D547-81B4-4AA834389AB3}">
      <dgm:prSet/>
      <dgm:spPr/>
      <dgm:t>
        <a:bodyPr/>
        <a:lstStyle/>
        <a:p>
          <a:endParaRPr lang="en-US"/>
        </a:p>
      </dgm:t>
    </dgm:pt>
    <dgm:pt modelId="{7EF41A5B-1550-1E49-A498-02663A9ADB21}">
      <dgm:prSet phldrT="[Text]" custT="1"/>
      <dgm:spPr/>
      <dgm:t>
        <a:bodyPr/>
        <a:lstStyle/>
        <a:p>
          <a:endParaRPr lang="en-US" sz="2600" dirty="0"/>
        </a:p>
      </dgm:t>
    </dgm:pt>
    <dgm:pt modelId="{D257720A-B617-B44D-8CFE-D137D6F881F5}" type="parTrans" cxnId="{1958B884-AC80-7349-8A45-5397C9A13A52}">
      <dgm:prSet/>
      <dgm:spPr/>
      <dgm:t>
        <a:bodyPr/>
        <a:lstStyle/>
        <a:p>
          <a:endParaRPr lang="en-US"/>
        </a:p>
      </dgm:t>
    </dgm:pt>
    <dgm:pt modelId="{013CA1B1-B457-DC4C-AF77-A405278F863E}" type="sibTrans" cxnId="{1958B884-AC80-7349-8A45-5397C9A13A52}">
      <dgm:prSet/>
      <dgm:spPr/>
      <dgm:t>
        <a:bodyPr/>
        <a:lstStyle/>
        <a:p>
          <a:endParaRPr lang="en-US"/>
        </a:p>
      </dgm:t>
    </dgm:pt>
    <dgm:pt modelId="{CD3BCC95-8E91-8B43-913F-6344184E9E4E}">
      <dgm:prSet phldrT="[Text]"/>
      <dgm:spPr/>
      <dgm:t>
        <a:bodyPr/>
        <a:lstStyle/>
        <a:p>
          <a:pPr>
            <a:buNone/>
          </a:pPr>
          <a:endParaRPr lang="en-US" sz="2900" dirty="0"/>
        </a:p>
      </dgm:t>
    </dgm:pt>
    <dgm:pt modelId="{32C03E84-AB47-C744-805C-D31A11047E16}" type="parTrans" cxnId="{E7A740F6-DEED-F443-B0CC-4F1A40B81C3E}">
      <dgm:prSet/>
      <dgm:spPr/>
      <dgm:t>
        <a:bodyPr/>
        <a:lstStyle/>
        <a:p>
          <a:endParaRPr lang="en-US"/>
        </a:p>
      </dgm:t>
    </dgm:pt>
    <dgm:pt modelId="{89F4340E-DD24-944E-9ECF-CC26A98F17A8}" type="sibTrans" cxnId="{E7A740F6-DEED-F443-B0CC-4F1A40B81C3E}">
      <dgm:prSet/>
      <dgm:spPr/>
      <dgm:t>
        <a:bodyPr/>
        <a:lstStyle/>
        <a:p>
          <a:endParaRPr lang="en-US"/>
        </a:p>
      </dgm:t>
    </dgm:pt>
    <dgm:pt modelId="{0FE97439-E2DF-6742-A26A-5775884BB260}">
      <dgm:prSet phldrT="[Text]" custT="1"/>
      <dgm:spPr/>
      <dgm:t>
        <a:bodyPr/>
        <a:lstStyle/>
        <a:p>
          <a:pPr algn="l">
            <a:buNone/>
          </a:pPr>
          <a:r>
            <a:rPr lang="en-US" sz="2600" dirty="0"/>
            <a:t>Proficiency strategies</a:t>
          </a:r>
        </a:p>
      </dgm:t>
    </dgm:pt>
    <dgm:pt modelId="{4C4F50CD-F8BB-D346-A252-185BCA1DA4C4}" type="parTrans" cxnId="{E732863E-A633-7E44-92E5-D2B198893B7F}">
      <dgm:prSet/>
      <dgm:spPr/>
      <dgm:t>
        <a:bodyPr/>
        <a:lstStyle/>
        <a:p>
          <a:endParaRPr lang="en-US"/>
        </a:p>
      </dgm:t>
    </dgm:pt>
    <dgm:pt modelId="{8B96B6B7-FA82-074D-89EE-0E2D8756E7E3}" type="sibTrans" cxnId="{E732863E-A633-7E44-92E5-D2B198893B7F}">
      <dgm:prSet/>
      <dgm:spPr/>
      <dgm:t>
        <a:bodyPr/>
        <a:lstStyle/>
        <a:p>
          <a:endParaRPr lang="en-US"/>
        </a:p>
      </dgm:t>
    </dgm:pt>
    <dgm:pt modelId="{AB13FBBF-60CD-724E-BC30-8191CEEC11E5}">
      <dgm:prSet phldrT="[Text]" custT="1"/>
      <dgm:spPr/>
      <dgm:t>
        <a:bodyPr/>
        <a:lstStyle/>
        <a:p>
          <a:pPr algn="l">
            <a:buNone/>
          </a:pPr>
          <a:endParaRPr lang="en-US" sz="2600" dirty="0"/>
        </a:p>
      </dgm:t>
    </dgm:pt>
    <dgm:pt modelId="{BF9BFB47-4C9E-8644-9BE0-ABB14374BC49}" type="parTrans" cxnId="{C1EAE54E-0387-FD43-9365-C5902477B99D}">
      <dgm:prSet/>
      <dgm:spPr/>
      <dgm:t>
        <a:bodyPr/>
        <a:lstStyle/>
        <a:p>
          <a:endParaRPr lang="en-US"/>
        </a:p>
      </dgm:t>
    </dgm:pt>
    <dgm:pt modelId="{C220C43C-1919-444C-B47B-87D19EEE4D25}" type="sibTrans" cxnId="{C1EAE54E-0387-FD43-9365-C5902477B99D}">
      <dgm:prSet/>
      <dgm:spPr/>
      <dgm:t>
        <a:bodyPr/>
        <a:lstStyle/>
        <a:p>
          <a:endParaRPr lang="en-US"/>
        </a:p>
      </dgm:t>
    </dgm:pt>
    <dgm:pt modelId="{B604E19B-ECC4-4A55-8271-4BCC1568744F}">
      <dgm:prSet phldrT="[Text]"/>
      <dgm:spPr/>
      <dgm:t>
        <a:bodyPr/>
        <a:lstStyle/>
        <a:p>
          <a:endParaRPr lang="en-US" sz="2900" dirty="0"/>
        </a:p>
      </dgm:t>
    </dgm:pt>
    <dgm:pt modelId="{DA6A63F9-1FAD-45F0-9C7B-37697A360441}" type="parTrans" cxnId="{2B45A7F7-2756-4D10-8C77-50D4B50800F6}">
      <dgm:prSet/>
      <dgm:spPr/>
    </dgm:pt>
    <dgm:pt modelId="{151E1F7A-EBDA-47E1-9D15-17C20D152ECE}" type="sibTrans" cxnId="{2B45A7F7-2756-4D10-8C77-50D4B50800F6}">
      <dgm:prSet/>
      <dgm:spPr/>
    </dgm:pt>
    <dgm:pt modelId="{29034AC3-7C04-4FEE-AD38-E1BB7DC68608}">
      <dgm:prSet phldrT="[Text]" custT="1"/>
      <dgm:spPr/>
      <dgm:t>
        <a:bodyPr/>
        <a:lstStyle/>
        <a:p>
          <a:endParaRPr lang="en-US" sz="2600" dirty="0"/>
        </a:p>
      </dgm:t>
    </dgm:pt>
    <dgm:pt modelId="{7F6E1C11-4170-404C-8D36-B27C82AD2BAC}" type="parTrans" cxnId="{F74317F2-2DE3-44E9-BAA5-22EA8A9DCCB5}">
      <dgm:prSet/>
      <dgm:spPr/>
    </dgm:pt>
    <dgm:pt modelId="{D04D71B8-4F9E-4B6F-9381-08316762287E}" type="sibTrans" cxnId="{F74317F2-2DE3-44E9-BAA5-22EA8A9DCCB5}">
      <dgm:prSet/>
      <dgm:spPr/>
    </dgm:pt>
    <dgm:pt modelId="{17976208-B7B9-9842-BE44-073C504A52F4}" type="pres">
      <dgm:prSet presAssocID="{53B24C7A-CE3F-9640-9F2C-27319F8FFCB4}" presName="Name0" presStyleCnt="0">
        <dgm:presLayoutVars>
          <dgm:dir/>
          <dgm:animLvl val="lvl"/>
          <dgm:resizeHandles val="exact"/>
        </dgm:presLayoutVars>
      </dgm:prSet>
      <dgm:spPr/>
      <dgm:t>
        <a:bodyPr/>
        <a:lstStyle/>
        <a:p>
          <a:endParaRPr lang="en-US"/>
        </a:p>
      </dgm:t>
    </dgm:pt>
    <dgm:pt modelId="{4A8C66AF-E8D8-8F4D-8BAD-FB18211179A0}" type="pres">
      <dgm:prSet presAssocID="{B89C055B-54EC-E74D-B656-5042594B548A}" presName="composite" presStyleCnt="0"/>
      <dgm:spPr/>
    </dgm:pt>
    <dgm:pt modelId="{3406C2AA-8E98-2F45-8253-B3E8121E931D}" type="pres">
      <dgm:prSet presAssocID="{B89C055B-54EC-E74D-B656-5042594B548A}" presName="parTx" presStyleLbl="alignNode1" presStyleIdx="0" presStyleCnt="3">
        <dgm:presLayoutVars>
          <dgm:chMax val="0"/>
          <dgm:chPref val="0"/>
          <dgm:bulletEnabled val="1"/>
        </dgm:presLayoutVars>
      </dgm:prSet>
      <dgm:spPr/>
      <dgm:t>
        <a:bodyPr/>
        <a:lstStyle/>
        <a:p>
          <a:endParaRPr lang="en-US"/>
        </a:p>
      </dgm:t>
    </dgm:pt>
    <dgm:pt modelId="{444827F6-1A2F-9242-A4C6-2BE6D0DFA23C}" type="pres">
      <dgm:prSet presAssocID="{B89C055B-54EC-E74D-B656-5042594B548A}" presName="desTx" presStyleLbl="alignAccFollowNode1" presStyleIdx="0" presStyleCnt="3">
        <dgm:presLayoutVars>
          <dgm:bulletEnabled val="1"/>
        </dgm:presLayoutVars>
      </dgm:prSet>
      <dgm:spPr/>
      <dgm:t>
        <a:bodyPr/>
        <a:lstStyle/>
        <a:p>
          <a:endParaRPr lang="en-US"/>
        </a:p>
      </dgm:t>
    </dgm:pt>
    <dgm:pt modelId="{797E1EE2-5B8B-5B4D-9510-B95DA53B9F1F}" type="pres">
      <dgm:prSet presAssocID="{4B26B93A-0836-FC41-8485-3A1ABF1DAD8A}" presName="space" presStyleCnt="0"/>
      <dgm:spPr/>
    </dgm:pt>
    <dgm:pt modelId="{0667AB62-9BC9-6E45-9F93-3E284D01644C}" type="pres">
      <dgm:prSet presAssocID="{69F8D732-F80F-044F-B473-D630D48E4E84}" presName="composite" presStyleCnt="0"/>
      <dgm:spPr/>
    </dgm:pt>
    <dgm:pt modelId="{283695B3-69E8-3844-A684-D93192F87B80}" type="pres">
      <dgm:prSet presAssocID="{69F8D732-F80F-044F-B473-D630D48E4E84}" presName="parTx" presStyleLbl="alignNode1" presStyleIdx="1" presStyleCnt="3">
        <dgm:presLayoutVars>
          <dgm:chMax val="0"/>
          <dgm:chPref val="0"/>
          <dgm:bulletEnabled val="1"/>
        </dgm:presLayoutVars>
      </dgm:prSet>
      <dgm:spPr/>
      <dgm:t>
        <a:bodyPr/>
        <a:lstStyle/>
        <a:p>
          <a:endParaRPr lang="en-US"/>
        </a:p>
      </dgm:t>
    </dgm:pt>
    <dgm:pt modelId="{9E804754-2D08-7D4F-B9BC-8646EF4B5770}" type="pres">
      <dgm:prSet presAssocID="{69F8D732-F80F-044F-B473-D630D48E4E84}" presName="desTx" presStyleLbl="alignAccFollowNode1" presStyleIdx="1" presStyleCnt="3">
        <dgm:presLayoutVars>
          <dgm:bulletEnabled val="1"/>
        </dgm:presLayoutVars>
      </dgm:prSet>
      <dgm:spPr/>
      <dgm:t>
        <a:bodyPr/>
        <a:lstStyle/>
        <a:p>
          <a:endParaRPr lang="en-US"/>
        </a:p>
      </dgm:t>
    </dgm:pt>
    <dgm:pt modelId="{E75277A6-3623-7C47-AB91-DD3AC22738C6}" type="pres">
      <dgm:prSet presAssocID="{82EFA6ED-89EA-5D4D-85B7-39EEF6411B13}" presName="space" presStyleCnt="0"/>
      <dgm:spPr/>
    </dgm:pt>
    <dgm:pt modelId="{B0D10E8D-AA7A-E945-916D-93839FBF6649}" type="pres">
      <dgm:prSet presAssocID="{85E05E53-0201-184C-9783-2AEFCC68B363}" presName="composite" presStyleCnt="0"/>
      <dgm:spPr/>
    </dgm:pt>
    <dgm:pt modelId="{CDAAC99D-6535-8945-84D2-39127D7195D0}" type="pres">
      <dgm:prSet presAssocID="{85E05E53-0201-184C-9783-2AEFCC68B363}" presName="parTx" presStyleLbl="alignNode1" presStyleIdx="2" presStyleCnt="3">
        <dgm:presLayoutVars>
          <dgm:chMax val="0"/>
          <dgm:chPref val="0"/>
          <dgm:bulletEnabled val="1"/>
        </dgm:presLayoutVars>
      </dgm:prSet>
      <dgm:spPr/>
      <dgm:t>
        <a:bodyPr/>
        <a:lstStyle/>
        <a:p>
          <a:endParaRPr lang="en-US"/>
        </a:p>
      </dgm:t>
    </dgm:pt>
    <dgm:pt modelId="{1B7C9DC9-27DC-E84C-AFDD-9CDE8CE0A4A0}" type="pres">
      <dgm:prSet presAssocID="{85E05E53-0201-184C-9783-2AEFCC68B363}" presName="desTx" presStyleLbl="alignAccFollowNode1" presStyleIdx="2" presStyleCnt="3">
        <dgm:presLayoutVars>
          <dgm:bulletEnabled val="1"/>
        </dgm:presLayoutVars>
      </dgm:prSet>
      <dgm:spPr/>
      <dgm:t>
        <a:bodyPr/>
        <a:lstStyle/>
        <a:p>
          <a:endParaRPr lang="en-US"/>
        </a:p>
      </dgm:t>
    </dgm:pt>
  </dgm:ptLst>
  <dgm:cxnLst>
    <dgm:cxn modelId="{C1EAE54E-0387-FD43-9365-C5902477B99D}" srcId="{B89C055B-54EC-E74D-B656-5042594B548A}" destId="{AB13FBBF-60CD-724E-BC30-8191CEEC11E5}" srcOrd="2" destOrd="0" parTransId="{BF9BFB47-4C9E-8644-9BE0-ABB14374BC49}" sibTransId="{C220C43C-1919-444C-B47B-87D19EEE4D25}"/>
    <dgm:cxn modelId="{1958B884-AC80-7349-8A45-5397C9A13A52}" srcId="{85E05E53-0201-184C-9783-2AEFCC68B363}" destId="{7EF41A5B-1550-1E49-A498-02663A9ADB21}" srcOrd="2" destOrd="0" parTransId="{D257720A-B617-B44D-8CFE-D137D6F881F5}" sibTransId="{013CA1B1-B457-DC4C-AF77-A405278F863E}"/>
    <dgm:cxn modelId="{218F4CE9-90DB-E24A-AECB-DAF44278FAAC}" type="presOf" srcId="{437C4E81-6B0B-6147-B2BA-4099A35DC549}" destId="{9E804754-2D08-7D4F-B9BC-8646EF4B5770}" srcOrd="0" destOrd="3" presId="urn:microsoft.com/office/officeart/2005/8/layout/hList1"/>
    <dgm:cxn modelId="{15E42C4F-896A-8C41-BE68-8D6F1BE76E8B}" srcId="{85E05E53-0201-184C-9783-2AEFCC68B363}" destId="{50CB43E5-35BD-2547-AA48-FFDED3F86A97}" srcOrd="3" destOrd="0" parTransId="{74DE0C11-2DCC-C04E-92FE-BA8E6447F12F}" sibTransId="{D5CF5598-DF1E-F243-BD52-88B35B88F0B0}"/>
    <dgm:cxn modelId="{B3BE4121-7F4C-BF4A-A712-8202D9D79CCC}" srcId="{53B24C7A-CE3F-9640-9F2C-27319F8FFCB4}" destId="{B89C055B-54EC-E74D-B656-5042594B548A}" srcOrd="0" destOrd="0" parTransId="{AA8375B2-BE25-5E4C-ABF4-334B56EA6EB5}" sibTransId="{4B26B93A-0836-FC41-8485-3A1ABF1DAD8A}"/>
    <dgm:cxn modelId="{CE5DF285-7999-D54F-9957-31D8BCA24C66}" type="presOf" srcId="{CD3BCC95-8E91-8B43-913F-6344184E9E4E}" destId="{1B7C9DC9-27DC-E84C-AFDD-9CDE8CE0A4A0}" srcOrd="0" destOrd="0" presId="urn:microsoft.com/office/officeart/2005/8/layout/hList1"/>
    <dgm:cxn modelId="{3B29D287-5E75-F24A-B137-F81ABB809FC6}" type="presOf" srcId="{B89C055B-54EC-E74D-B656-5042594B548A}" destId="{3406C2AA-8E98-2F45-8253-B3E8121E931D}" srcOrd="0" destOrd="0" presId="urn:microsoft.com/office/officeart/2005/8/layout/hList1"/>
    <dgm:cxn modelId="{5FD9EAC6-637A-104C-97E2-8A4D1A88566A}" type="presOf" srcId="{281F8E66-09E8-6D4B-932C-21D3A7B74BEA}" destId="{1B7C9DC9-27DC-E84C-AFDD-9CDE8CE0A4A0}" srcOrd="0" destOrd="1" presId="urn:microsoft.com/office/officeart/2005/8/layout/hList1"/>
    <dgm:cxn modelId="{5FCBAF34-E2B7-41F7-B304-490B0C2B47FD}" type="presOf" srcId="{29034AC3-7C04-4FEE-AD38-E1BB7DC68608}" destId="{9E804754-2D08-7D4F-B9BC-8646EF4B5770}" srcOrd="0" destOrd="2" presId="urn:microsoft.com/office/officeart/2005/8/layout/hList1"/>
    <dgm:cxn modelId="{F3B51FB0-4445-1E4F-AE41-986B9F421716}" type="presOf" srcId="{4100491C-DB94-DB41-99A5-3EEE5E547E0C}" destId="{444827F6-1A2F-9242-A4C6-2BE6D0DFA23C}" srcOrd="0" destOrd="0" presId="urn:microsoft.com/office/officeart/2005/8/layout/hList1"/>
    <dgm:cxn modelId="{9476F50A-5222-D940-9397-096948BA44F9}" type="presOf" srcId="{69F8D732-F80F-044F-B473-D630D48E4E84}" destId="{283695B3-69E8-3844-A684-D93192F87B80}" srcOrd="0" destOrd="0" presId="urn:microsoft.com/office/officeart/2005/8/layout/hList1"/>
    <dgm:cxn modelId="{E7A740F6-DEED-F443-B0CC-4F1A40B81C3E}" srcId="{85E05E53-0201-184C-9783-2AEFCC68B363}" destId="{CD3BCC95-8E91-8B43-913F-6344184E9E4E}" srcOrd="0" destOrd="0" parTransId="{32C03E84-AB47-C744-805C-D31A11047E16}" sibTransId="{89F4340E-DD24-944E-9ECF-CC26A98F17A8}"/>
    <dgm:cxn modelId="{6F5F0261-7F1A-2146-801B-9693125EAAFD}" srcId="{85E05E53-0201-184C-9783-2AEFCC68B363}" destId="{281F8E66-09E8-6D4B-932C-21D3A7B74BEA}" srcOrd="1" destOrd="0" parTransId="{CDC3A38A-0CC2-DC4D-9E33-315E0FF5CB19}" sibTransId="{99597038-A2B4-4B44-B808-3FDD16688BAD}"/>
    <dgm:cxn modelId="{CB426DDB-3168-8244-9414-AB5B8B249B8E}" type="presOf" srcId="{53B24C7A-CE3F-9640-9F2C-27319F8FFCB4}" destId="{17976208-B7B9-9842-BE44-073C504A52F4}" srcOrd="0" destOrd="0" presId="urn:microsoft.com/office/officeart/2005/8/layout/hList1"/>
    <dgm:cxn modelId="{2B45A7F7-2756-4D10-8C77-50D4B50800F6}" srcId="{69F8D732-F80F-044F-B473-D630D48E4E84}" destId="{B604E19B-ECC4-4A55-8271-4BCC1568744F}" srcOrd="0" destOrd="0" parTransId="{DA6A63F9-1FAD-45F0-9C7B-37697A360441}" sibTransId="{151E1F7A-EBDA-47E1-9D15-17C20D152ECE}"/>
    <dgm:cxn modelId="{AF8C0F4B-1204-494E-BA4C-75C56CA89E23}" type="presOf" srcId="{7EF41A5B-1550-1E49-A498-02663A9ADB21}" destId="{1B7C9DC9-27DC-E84C-AFDD-9CDE8CE0A4A0}" srcOrd="0" destOrd="2" presId="urn:microsoft.com/office/officeart/2005/8/layout/hList1"/>
    <dgm:cxn modelId="{8B3AA0EB-C9F4-0B4C-A7E6-10BE5F223FE7}" type="presOf" srcId="{50CB43E5-35BD-2547-AA48-FFDED3F86A97}" destId="{1B7C9DC9-27DC-E84C-AFDD-9CDE8CE0A4A0}" srcOrd="0" destOrd="3" presId="urn:microsoft.com/office/officeart/2005/8/layout/hList1"/>
    <dgm:cxn modelId="{781926E9-1C8A-6B4A-9748-3400D4E35EF9}" type="presOf" srcId="{0FE97439-E2DF-6742-A26A-5775884BB260}" destId="{444827F6-1A2F-9242-A4C6-2BE6D0DFA23C}" srcOrd="0" destOrd="3" presId="urn:microsoft.com/office/officeart/2005/8/layout/hList1"/>
    <dgm:cxn modelId="{65B6BD90-0F9B-D844-82D7-26916B3B338D}" srcId="{69F8D732-F80F-044F-B473-D630D48E4E84}" destId="{437C4E81-6B0B-6147-B2BA-4099A35DC549}" srcOrd="3" destOrd="0" parTransId="{EF5F2E86-DCF2-9542-86AB-DE9F4235033F}" sibTransId="{2BE7F13D-E67D-424C-801C-F16C3E723C2E}"/>
    <dgm:cxn modelId="{D4F5163C-41FA-B145-8A47-FD54F9A0E6AA}" srcId="{53B24C7A-CE3F-9640-9F2C-27319F8FFCB4}" destId="{85E05E53-0201-184C-9783-2AEFCC68B363}" srcOrd="2" destOrd="0" parTransId="{0B69D03D-365F-3747-9D5E-DC6FAC61F28A}" sibTransId="{C3EAE161-90A4-AB43-89A4-62CE6EF4E4F1}"/>
    <dgm:cxn modelId="{71D1F0ED-181F-704B-BFE1-E50FDB0243C3}" srcId="{B89C055B-54EC-E74D-B656-5042594B548A}" destId="{5D3ACA0E-C7F8-EF4C-9CCD-844CD824A8B2}" srcOrd="1" destOrd="0" parTransId="{8EAC7FC6-766E-AF45-9349-9C1D82C878B4}" sibTransId="{5ADD0E8D-6EB0-9441-8D82-BEB800E31D8F}"/>
    <dgm:cxn modelId="{FA96D5E2-FE96-6143-87F8-F6E6D9E7701C}" type="presOf" srcId="{5F5817CD-3726-9040-B531-7D8A2FE1B73E}" destId="{9E804754-2D08-7D4F-B9BC-8646EF4B5770}" srcOrd="0" destOrd="1" presId="urn:microsoft.com/office/officeart/2005/8/layout/hList1"/>
    <dgm:cxn modelId="{8F880B62-BE3D-3D41-BDEC-491D02B24197}" srcId="{69F8D732-F80F-044F-B473-D630D48E4E84}" destId="{5F5817CD-3726-9040-B531-7D8A2FE1B73E}" srcOrd="1" destOrd="0" parTransId="{1866C7C0-122E-2747-AE29-188B06BEAC28}" sibTransId="{DF745318-9C34-9B42-951D-2F1236D3FD7E}"/>
    <dgm:cxn modelId="{F74317F2-2DE3-44E9-BAA5-22EA8A9DCCB5}" srcId="{69F8D732-F80F-044F-B473-D630D48E4E84}" destId="{29034AC3-7C04-4FEE-AD38-E1BB7DC68608}" srcOrd="2" destOrd="0" parTransId="{7F6E1C11-4170-404C-8D36-B27C82AD2BAC}" sibTransId="{D04D71B8-4F9E-4B6F-9381-08316762287E}"/>
    <dgm:cxn modelId="{3A6299C8-346E-D547-81B4-4AA834389AB3}" srcId="{B89C055B-54EC-E74D-B656-5042594B548A}" destId="{4100491C-DB94-DB41-99A5-3EEE5E547E0C}" srcOrd="0" destOrd="0" parTransId="{38AC019B-E21C-C943-A423-1B632256EC83}" sibTransId="{1E8C40E7-EF1D-2742-A80B-E498597ABE76}"/>
    <dgm:cxn modelId="{E732863E-A633-7E44-92E5-D2B198893B7F}" srcId="{B89C055B-54EC-E74D-B656-5042594B548A}" destId="{0FE97439-E2DF-6742-A26A-5775884BB260}" srcOrd="3" destOrd="0" parTransId="{4C4F50CD-F8BB-D346-A252-185BCA1DA4C4}" sibTransId="{8B96B6B7-FA82-074D-89EE-0E2D8756E7E3}"/>
    <dgm:cxn modelId="{6F275856-997B-F844-B228-614915850A01}" type="presOf" srcId="{5D3ACA0E-C7F8-EF4C-9CCD-844CD824A8B2}" destId="{444827F6-1A2F-9242-A4C6-2BE6D0DFA23C}" srcOrd="0" destOrd="1" presId="urn:microsoft.com/office/officeart/2005/8/layout/hList1"/>
    <dgm:cxn modelId="{82D2CFE0-446B-4F51-8738-879337FBE3E7}" type="presOf" srcId="{B604E19B-ECC4-4A55-8271-4BCC1568744F}" destId="{9E804754-2D08-7D4F-B9BC-8646EF4B5770}" srcOrd="0" destOrd="0" presId="urn:microsoft.com/office/officeart/2005/8/layout/hList1"/>
    <dgm:cxn modelId="{308A3643-1379-0D4F-9DF6-60046E4B63EB}" type="presOf" srcId="{85E05E53-0201-184C-9783-2AEFCC68B363}" destId="{CDAAC99D-6535-8945-84D2-39127D7195D0}" srcOrd="0" destOrd="0" presId="urn:microsoft.com/office/officeart/2005/8/layout/hList1"/>
    <dgm:cxn modelId="{1DF83827-BF79-3E4A-8879-DABE21380AA4}" srcId="{53B24C7A-CE3F-9640-9F2C-27319F8FFCB4}" destId="{69F8D732-F80F-044F-B473-D630D48E4E84}" srcOrd="1" destOrd="0" parTransId="{6F1573E4-CA8D-524D-B0E3-99FD115560D0}" sibTransId="{82EFA6ED-89EA-5D4D-85B7-39EEF6411B13}"/>
    <dgm:cxn modelId="{2612719C-E76B-CB41-9DC5-1CC2893DC10A}" type="presOf" srcId="{AB13FBBF-60CD-724E-BC30-8191CEEC11E5}" destId="{444827F6-1A2F-9242-A4C6-2BE6D0DFA23C}" srcOrd="0" destOrd="2" presId="urn:microsoft.com/office/officeart/2005/8/layout/hList1"/>
    <dgm:cxn modelId="{FDF5230D-5CF3-6847-BD40-D18D379140EB}" type="presParOf" srcId="{17976208-B7B9-9842-BE44-073C504A52F4}" destId="{4A8C66AF-E8D8-8F4D-8BAD-FB18211179A0}" srcOrd="0" destOrd="0" presId="urn:microsoft.com/office/officeart/2005/8/layout/hList1"/>
    <dgm:cxn modelId="{88538836-424D-5A43-965A-47BB060629F7}" type="presParOf" srcId="{4A8C66AF-E8D8-8F4D-8BAD-FB18211179A0}" destId="{3406C2AA-8E98-2F45-8253-B3E8121E931D}" srcOrd="0" destOrd="0" presId="urn:microsoft.com/office/officeart/2005/8/layout/hList1"/>
    <dgm:cxn modelId="{426432BE-8F80-BB48-824C-3F8C1F236C96}" type="presParOf" srcId="{4A8C66AF-E8D8-8F4D-8BAD-FB18211179A0}" destId="{444827F6-1A2F-9242-A4C6-2BE6D0DFA23C}" srcOrd="1" destOrd="0" presId="urn:microsoft.com/office/officeart/2005/8/layout/hList1"/>
    <dgm:cxn modelId="{6BEEE0CE-24CD-6B41-AFA1-8F6C8B09DDD9}" type="presParOf" srcId="{17976208-B7B9-9842-BE44-073C504A52F4}" destId="{797E1EE2-5B8B-5B4D-9510-B95DA53B9F1F}" srcOrd="1" destOrd="0" presId="urn:microsoft.com/office/officeart/2005/8/layout/hList1"/>
    <dgm:cxn modelId="{AE57A350-BD44-FF40-8CDC-B97625C964B3}" type="presParOf" srcId="{17976208-B7B9-9842-BE44-073C504A52F4}" destId="{0667AB62-9BC9-6E45-9F93-3E284D01644C}" srcOrd="2" destOrd="0" presId="urn:microsoft.com/office/officeart/2005/8/layout/hList1"/>
    <dgm:cxn modelId="{C7163062-5D8F-C640-848B-D285AAB86A07}" type="presParOf" srcId="{0667AB62-9BC9-6E45-9F93-3E284D01644C}" destId="{283695B3-69E8-3844-A684-D93192F87B80}" srcOrd="0" destOrd="0" presId="urn:microsoft.com/office/officeart/2005/8/layout/hList1"/>
    <dgm:cxn modelId="{79D7E96C-D3F6-AD4A-9EBF-C478DF703BCC}" type="presParOf" srcId="{0667AB62-9BC9-6E45-9F93-3E284D01644C}" destId="{9E804754-2D08-7D4F-B9BC-8646EF4B5770}" srcOrd="1" destOrd="0" presId="urn:microsoft.com/office/officeart/2005/8/layout/hList1"/>
    <dgm:cxn modelId="{0EBDB937-368C-F94D-B375-6A5A2CF579EC}" type="presParOf" srcId="{17976208-B7B9-9842-BE44-073C504A52F4}" destId="{E75277A6-3623-7C47-AB91-DD3AC22738C6}" srcOrd="3" destOrd="0" presId="urn:microsoft.com/office/officeart/2005/8/layout/hList1"/>
    <dgm:cxn modelId="{2F4F9FD5-A9BF-A54E-BDDB-C11603A52B6E}" type="presParOf" srcId="{17976208-B7B9-9842-BE44-073C504A52F4}" destId="{B0D10E8D-AA7A-E945-916D-93839FBF6649}" srcOrd="4" destOrd="0" presId="urn:microsoft.com/office/officeart/2005/8/layout/hList1"/>
    <dgm:cxn modelId="{993657AE-DA30-B64B-AEAE-0823EFA445BD}" type="presParOf" srcId="{B0D10E8D-AA7A-E945-916D-93839FBF6649}" destId="{CDAAC99D-6535-8945-84D2-39127D7195D0}" srcOrd="0" destOrd="0" presId="urn:microsoft.com/office/officeart/2005/8/layout/hList1"/>
    <dgm:cxn modelId="{CF1243EF-FB61-8D4F-AF6A-EF9991A410E6}" type="presParOf" srcId="{B0D10E8D-AA7A-E945-916D-93839FBF6649}" destId="{1B7C9DC9-27DC-E84C-AFDD-9CDE8CE0A4A0}"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75BC85-D4B7-4921-ADD9-87717D6F3E9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287D1715-8988-4D0A-B76F-C54DA2FF799C}">
      <dgm:prSet phldrT="[Text]"/>
      <dgm:spPr/>
      <dgm:t>
        <a:bodyPr/>
        <a:lstStyle/>
        <a:p>
          <a:r>
            <a:rPr lang="en-US"/>
            <a:t>College</a:t>
          </a:r>
        </a:p>
      </dgm:t>
    </dgm:pt>
    <dgm:pt modelId="{DCD7EBE2-D8FB-4C75-A3A5-C9D501737A0F}" type="parTrans" cxnId="{9D0891CF-1609-4E87-9EB1-8FA038405788}">
      <dgm:prSet/>
      <dgm:spPr/>
      <dgm:t>
        <a:bodyPr/>
        <a:lstStyle/>
        <a:p>
          <a:endParaRPr lang="en-US"/>
        </a:p>
      </dgm:t>
    </dgm:pt>
    <dgm:pt modelId="{33BAE669-3573-4B02-AA8D-FFC30C4EA108}" type="sibTrans" cxnId="{9D0891CF-1609-4E87-9EB1-8FA038405788}">
      <dgm:prSet/>
      <dgm:spPr/>
      <dgm:t>
        <a:bodyPr/>
        <a:lstStyle/>
        <a:p>
          <a:endParaRPr lang="en-US"/>
        </a:p>
      </dgm:t>
    </dgm:pt>
    <dgm:pt modelId="{5B8AF828-EC20-436B-BA0E-4F90558ED890}">
      <dgm:prSet phldrT="[Text]"/>
      <dgm:spPr/>
      <dgm:t>
        <a:bodyPr/>
        <a:lstStyle/>
        <a:p>
          <a:r>
            <a:rPr lang="en-US">
              <a:latin typeface="Calibri Light" panose="020F0302020204030204"/>
            </a:rPr>
            <a:t>College</a:t>
          </a:r>
          <a:r>
            <a:rPr lang="en-US"/>
            <a:t> majors and career clusters at all every college in Rhode Island</a:t>
          </a:r>
        </a:p>
      </dgm:t>
    </dgm:pt>
    <dgm:pt modelId="{EE34EAE3-763D-412B-8E38-537E41910F0D}" type="parTrans" cxnId="{56943F80-839C-4603-BF3F-0E0D58FB6142}">
      <dgm:prSet/>
      <dgm:spPr/>
      <dgm:t>
        <a:bodyPr/>
        <a:lstStyle/>
        <a:p>
          <a:endParaRPr lang="en-US"/>
        </a:p>
      </dgm:t>
    </dgm:pt>
    <dgm:pt modelId="{AB216CCA-F612-41F9-BEFF-7573319CB519}" type="sibTrans" cxnId="{56943F80-839C-4603-BF3F-0E0D58FB6142}">
      <dgm:prSet/>
      <dgm:spPr/>
      <dgm:t>
        <a:bodyPr/>
        <a:lstStyle/>
        <a:p>
          <a:endParaRPr lang="en-US"/>
        </a:p>
      </dgm:t>
    </dgm:pt>
    <dgm:pt modelId="{A5AE1406-6C76-4E63-B39A-65FC01AEC620}">
      <dgm:prSet phldrT="[Text]"/>
      <dgm:spPr/>
      <dgm:t>
        <a:bodyPr/>
        <a:lstStyle/>
        <a:p>
          <a:r>
            <a:rPr lang="en-US"/>
            <a:t>High School</a:t>
          </a:r>
        </a:p>
      </dgm:t>
    </dgm:pt>
    <dgm:pt modelId="{B3B96D46-0441-4F1C-A49A-46DFE9F6202C}" type="parTrans" cxnId="{08E636E1-2B4F-4C39-8573-010F1CAA5E8D}">
      <dgm:prSet/>
      <dgm:spPr/>
      <dgm:t>
        <a:bodyPr/>
        <a:lstStyle/>
        <a:p>
          <a:endParaRPr lang="en-US"/>
        </a:p>
      </dgm:t>
    </dgm:pt>
    <dgm:pt modelId="{29517D43-4DC9-479B-AA53-5F16EB3642D8}" type="sibTrans" cxnId="{08E636E1-2B4F-4C39-8573-010F1CAA5E8D}">
      <dgm:prSet/>
      <dgm:spPr/>
      <dgm:t>
        <a:bodyPr/>
        <a:lstStyle/>
        <a:p>
          <a:endParaRPr lang="en-US"/>
        </a:p>
      </dgm:t>
    </dgm:pt>
    <dgm:pt modelId="{89692A31-4F50-40FF-8B1C-6B0DE84E3067}">
      <dgm:prSet phldrT="[Text]"/>
      <dgm:spPr/>
      <dgm:t>
        <a:bodyPr/>
        <a:lstStyle/>
        <a:p>
          <a:pPr rtl="0"/>
          <a:r>
            <a:rPr lang="en-US">
              <a:latin typeface="Calibri Light" panose="020F0302020204030204"/>
            </a:rPr>
            <a:t> </a:t>
          </a:r>
          <a:r>
            <a:rPr lang="en-US"/>
            <a:t>CTE </a:t>
          </a:r>
          <a:r>
            <a:rPr lang="en-US">
              <a:latin typeface="Calibri Light" panose="020F0302020204030204"/>
            </a:rPr>
            <a:t>programs</a:t>
          </a:r>
          <a:r>
            <a:rPr lang="en-US"/>
            <a:t>, pathway </a:t>
          </a:r>
          <a:r>
            <a:rPr lang="en-US">
              <a:latin typeface="Calibri Light" panose="020F0302020204030204"/>
            </a:rPr>
            <a:t>endorsements</a:t>
          </a:r>
          <a:r>
            <a:rPr lang="en-US"/>
            <a:t>, </a:t>
          </a:r>
          <a:r>
            <a:rPr lang="en-US">
              <a:latin typeface="Calibri Light" panose="020F0302020204030204"/>
            </a:rPr>
            <a:t>and advanced coursework </a:t>
          </a:r>
        </a:p>
      </dgm:t>
    </dgm:pt>
    <dgm:pt modelId="{106C5400-6F22-4C0D-80E0-95EF066C2DCF}" type="parTrans" cxnId="{FA064DB9-B840-4458-BCB7-2DB34446C771}">
      <dgm:prSet/>
      <dgm:spPr/>
      <dgm:t>
        <a:bodyPr/>
        <a:lstStyle/>
        <a:p>
          <a:endParaRPr lang="en-US"/>
        </a:p>
      </dgm:t>
    </dgm:pt>
    <dgm:pt modelId="{66748C6C-583D-48C6-B18D-4DC5409A7456}" type="sibTrans" cxnId="{FA064DB9-B840-4458-BCB7-2DB34446C771}">
      <dgm:prSet/>
      <dgm:spPr/>
      <dgm:t>
        <a:bodyPr/>
        <a:lstStyle/>
        <a:p>
          <a:endParaRPr lang="en-US"/>
        </a:p>
      </dgm:t>
    </dgm:pt>
    <dgm:pt modelId="{1D48C25B-6160-4E20-877E-B959D112923D}">
      <dgm:prSet phldrT="[Text]"/>
      <dgm:spPr/>
      <dgm:t>
        <a:bodyPr/>
        <a:lstStyle/>
        <a:p>
          <a:pPr rtl="0"/>
          <a:r>
            <a:rPr lang="en-US">
              <a:latin typeface="Calibri Light" panose="020F0302020204030204"/>
            </a:rPr>
            <a:t>Exposure</a:t>
          </a:r>
          <a:r>
            <a:rPr lang="en-US"/>
            <a:t> to the</a:t>
          </a:r>
          <a:r>
            <a:rPr lang="en-US">
              <a:latin typeface="Calibri Light" panose="020F0302020204030204"/>
            </a:rPr>
            <a:t> </a:t>
          </a:r>
          <a:r>
            <a:rPr lang="en-US"/>
            <a:t>tool</a:t>
          </a:r>
          <a:r>
            <a:rPr lang="en-US">
              <a:latin typeface="Calibri Light" panose="020F0302020204030204"/>
            </a:rPr>
            <a:t> via</a:t>
          </a:r>
          <a:r>
            <a:rPr lang="en-US"/>
            <a:t> Individualized Learning Plans (ILPs)</a:t>
          </a:r>
        </a:p>
      </dgm:t>
    </dgm:pt>
    <dgm:pt modelId="{56F2A004-10BA-46B7-9488-D85935CC07A0}" type="parTrans" cxnId="{DE4F191F-4F6F-40A6-85E7-DEF5A4597D0E}">
      <dgm:prSet/>
      <dgm:spPr/>
      <dgm:t>
        <a:bodyPr/>
        <a:lstStyle/>
        <a:p>
          <a:endParaRPr lang="en-US"/>
        </a:p>
      </dgm:t>
    </dgm:pt>
    <dgm:pt modelId="{AC13C3A2-57CA-4577-81CA-E40F27EC2CE4}" type="sibTrans" cxnId="{DE4F191F-4F6F-40A6-85E7-DEF5A4597D0E}">
      <dgm:prSet/>
      <dgm:spPr/>
      <dgm:t>
        <a:bodyPr/>
        <a:lstStyle/>
        <a:p>
          <a:endParaRPr lang="en-US"/>
        </a:p>
      </dgm:t>
    </dgm:pt>
    <dgm:pt modelId="{E2602432-D5F9-4574-912E-A1D2A9D08E66}">
      <dgm:prSet phldrT="[Text]"/>
      <dgm:spPr/>
      <dgm:t>
        <a:bodyPr/>
        <a:lstStyle/>
        <a:p>
          <a:r>
            <a:rPr lang="en-US"/>
            <a:t>Career</a:t>
          </a:r>
        </a:p>
      </dgm:t>
    </dgm:pt>
    <dgm:pt modelId="{6D6ED5DC-096F-4F15-B33A-973CF86669A4}" type="parTrans" cxnId="{2E2FDC7A-095D-49C1-BACE-A65BD0DFFF18}">
      <dgm:prSet/>
      <dgm:spPr/>
      <dgm:t>
        <a:bodyPr/>
        <a:lstStyle/>
        <a:p>
          <a:endParaRPr lang="en-US"/>
        </a:p>
      </dgm:t>
    </dgm:pt>
    <dgm:pt modelId="{61EAFC77-5F8F-454C-AF1E-393EB8990236}" type="sibTrans" cxnId="{2E2FDC7A-095D-49C1-BACE-A65BD0DFFF18}">
      <dgm:prSet/>
      <dgm:spPr/>
      <dgm:t>
        <a:bodyPr/>
        <a:lstStyle/>
        <a:p>
          <a:endParaRPr lang="en-US"/>
        </a:p>
      </dgm:t>
    </dgm:pt>
    <dgm:pt modelId="{91041C39-DC94-489C-B946-5B8EB65FA7CD}">
      <dgm:prSet phldrT="[Text]"/>
      <dgm:spPr/>
      <dgm:t>
        <a:bodyPr/>
        <a:lstStyle/>
        <a:p>
          <a:pPr rtl="0"/>
          <a:r>
            <a:rPr lang="en-US">
              <a:latin typeface="Calibri Light" panose="020F0302020204030204"/>
            </a:rPr>
            <a:t>Jobs and earning</a:t>
          </a:r>
          <a:r>
            <a:rPr lang="en-US"/>
            <a:t> </a:t>
          </a:r>
          <a:r>
            <a:rPr lang="en-US">
              <a:latin typeface="Calibri Light" panose="020F0302020204030204"/>
            </a:rPr>
            <a:t>potential </a:t>
          </a:r>
          <a:r>
            <a:rPr lang="en-US"/>
            <a:t>based on real wage data in Rhode Island</a:t>
          </a:r>
        </a:p>
      </dgm:t>
    </dgm:pt>
    <dgm:pt modelId="{918DE27E-88F7-4D8D-90C5-5803B5C9B60A}" type="parTrans" cxnId="{AB1EF526-2186-4BDF-B304-F7319498195D}">
      <dgm:prSet/>
      <dgm:spPr/>
      <dgm:t>
        <a:bodyPr/>
        <a:lstStyle/>
        <a:p>
          <a:endParaRPr lang="en-US"/>
        </a:p>
      </dgm:t>
    </dgm:pt>
    <dgm:pt modelId="{E9ECD158-25F1-4327-B286-14E8B8207B2E}" type="sibTrans" cxnId="{AB1EF526-2186-4BDF-B304-F7319498195D}">
      <dgm:prSet/>
      <dgm:spPr/>
      <dgm:t>
        <a:bodyPr/>
        <a:lstStyle/>
        <a:p>
          <a:endParaRPr lang="en-US"/>
        </a:p>
      </dgm:t>
    </dgm:pt>
    <dgm:pt modelId="{2CD4D3B3-7678-480D-A3D3-07CDC9144220}">
      <dgm:prSet phldr="0"/>
      <dgm:spPr/>
      <dgm:t>
        <a:bodyPr/>
        <a:lstStyle/>
        <a:p>
          <a:r>
            <a:rPr lang="en-US"/>
            <a:t>Middle School</a:t>
          </a:r>
        </a:p>
      </dgm:t>
    </dgm:pt>
    <dgm:pt modelId="{255BC400-F9A0-49BB-B5D7-F8F19B6418ED}" type="parTrans" cxnId="{C1495F8F-7DC6-4B7F-842F-CC2832B2E07D}">
      <dgm:prSet/>
      <dgm:spPr/>
      <dgm:t>
        <a:bodyPr/>
        <a:lstStyle/>
        <a:p>
          <a:endParaRPr lang="en-US"/>
        </a:p>
      </dgm:t>
    </dgm:pt>
    <dgm:pt modelId="{0901A11B-D154-4F12-89F5-EA44CC108425}" type="sibTrans" cxnId="{C1495F8F-7DC6-4B7F-842F-CC2832B2E07D}">
      <dgm:prSet/>
      <dgm:spPr/>
      <dgm:t>
        <a:bodyPr/>
        <a:lstStyle/>
        <a:p>
          <a:endParaRPr lang="en-US"/>
        </a:p>
      </dgm:t>
    </dgm:pt>
    <dgm:pt modelId="{F6E6C0AC-CFC9-45FB-B69A-B7BD30159555}" type="pres">
      <dgm:prSet presAssocID="{FB75BC85-D4B7-4921-ADD9-87717D6F3E98}" presName="Name0" presStyleCnt="0">
        <dgm:presLayoutVars>
          <dgm:dir/>
          <dgm:animLvl val="lvl"/>
          <dgm:resizeHandles val="exact"/>
        </dgm:presLayoutVars>
      </dgm:prSet>
      <dgm:spPr/>
      <dgm:t>
        <a:bodyPr/>
        <a:lstStyle/>
        <a:p>
          <a:endParaRPr lang="en-US"/>
        </a:p>
      </dgm:t>
    </dgm:pt>
    <dgm:pt modelId="{42B336FD-B1C5-446A-BF27-3A99E6C7D28D}" type="pres">
      <dgm:prSet presAssocID="{2CD4D3B3-7678-480D-A3D3-07CDC9144220}" presName="boxAndChildren" presStyleCnt="0"/>
      <dgm:spPr/>
    </dgm:pt>
    <dgm:pt modelId="{FD7D248F-911C-49D1-91EC-0954A599FDF7}" type="pres">
      <dgm:prSet presAssocID="{2CD4D3B3-7678-480D-A3D3-07CDC9144220}" presName="parentTextBox" presStyleLbl="node1" presStyleIdx="0" presStyleCnt="4"/>
      <dgm:spPr/>
      <dgm:t>
        <a:bodyPr/>
        <a:lstStyle/>
        <a:p>
          <a:endParaRPr lang="en-US"/>
        </a:p>
      </dgm:t>
    </dgm:pt>
    <dgm:pt modelId="{E45B1BE5-6B96-4576-A6E7-39395C75E7B8}" type="pres">
      <dgm:prSet presAssocID="{2CD4D3B3-7678-480D-A3D3-07CDC9144220}" presName="entireBox" presStyleLbl="node1" presStyleIdx="0" presStyleCnt="4"/>
      <dgm:spPr/>
      <dgm:t>
        <a:bodyPr/>
        <a:lstStyle/>
        <a:p>
          <a:endParaRPr lang="en-US"/>
        </a:p>
      </dgm:t>
    </dgm:pt>
    <dgm:pt modelId="{1709CAC5-5A38-498D-A202-E3E8110FFB37}" type="pres">
      <dgm:prSet presAssocID="{2CD4D3B3-7678-480D-A3D3-07CDC9144220}" presName="descendantBox" presStyleCnt="0"/>
      <dgm:spPr/>
    </dgm:pt>
    <dgm:pt modelId="{F76B1D69-DC23-4045-83B3-6BBB8F96635E}" type="pres">
      <dgm:prSet presAssocID="{1D48C25B-6160-4E20-877E-B959D112923D}" presName="childTextBox" presStyleLbl="fgAccFollowNode1" presStyleIdx="0" presStyleCnt="4">
        <dgm:presLayoutVars>
          <dgm:bulletEnabled val="1"/>
        </dgm:presLayoutVars>
      </dgm:prSet>
      <dgm:spPr/>
      <dgm:t>
        <a:bodyPr/>
        <a:lstStyle/>
        <a:p>
          <a:endParaRPr lang="en-US"/>
        </a:p>
      </dgm:t>
    </dgm:pt>
    <dgm:pt modelId="{4CD93B19-D26C-4BD7-B77C-55F4F0B85E5D}" type="pres">
      <dgm:prSet presAssocID="{29517D43-4DC9-479B-AA53-5F16EB3642D8}" presName="sp" presStyleCnt="0"/>
      <dgm:spPr/>
    </dgm:pt>
    <dgm:pt modelId="{FC083874-AC49-4440-8ECC-F419A8BC9F3C}" type="pres">
      <dgm:prSet presAssocID="{A5AE1406-6C76-4E63-B39A-65FC01AEC620}" presName="arrowAndChildren" presStyleCnt="0"/>
      <dgm:spPr/>
    </dgm:pt>
    <dgm:pt modelId="{5255EE29-75CB-43FC-BFAD-57E56A99A367}" type="pres">
      <dgm:prSet presAssocID="{A5AE1406-6C76-4E63-B39A-65FC01AEC620}" presName="parentTextArrow" presStyleLbl="node1" presStyleIdx="0" presStyleCnt="4"/>
      <dgm:spPr/>
      <dgm:t>
        <a:bodyPr/>
        <a:lstStyle/>
        <a:p>
          <a:endParaRPr lang="en-US"/>
        </a:p>
      </dgm:t>
    </dgm:pt>
    <dgm:pt modelId="{09A808C0-9783-44CB-B11E-6E62802878D9}" type="pres">
      <dgm:prSet presAssocID="{A5AE1406-6C76-4E63-B39A-65FC01AEC620}" presName="arrow" presStyleLbl="node1" presStyleIdx="1" presStyleCnt="4"/>
      <dgm:spPr/>
      <dgm:t>
        <a:bodyPr/>
        <a:lstStyle/>
        <a:p>
          <a:endParaRPr lang="en-US"/>
        </a:p>
      </dgm:t>
    </dgm:pt>
    <dgm:pt modelId="{1FDD366D-4164-4A5B-B042-0ECB8635D562}" type="pres">
      <dgm:prSet presAssocID="{A5AE1406-6C76-4E63-B39A-65FC01AEC620}" presName="descendantArrow" presStyleCnt="0"/>
      <dgm:spPr/>
    </dgm:pt>
    <dgm:pt modelId="{3091EAB3-DE1D-4961-B159-99E234AA866B}" type="pres">
      <dgm:prSet presAssocID="{89692A31-4F50-40FF-8B1C-6B0DE84E3067}" presName="childTextArrow" presStyleLbl="fgAccFollowNode1" presStyleIdx="1" presStyleCnt="4">
        <dgm:presLayoutVars>
          <dgm:bulletEnabled val="1"/>
        </dgm:presLayoutVars>
      </dgm:prSet>
      <dgm:spPr/>
      <dgm:t>
        <a:bodyPr/>
        <a:lstStyle/>
        <a:p>
          <a:endParaRPr lang="en-US"/>
        </a:p>
      </dgm:t>
    </dgm:pt>
    <dgm:pt modelId="{8ACA7113-20B3-469F-A75D-3449FB322651}" type="pres">
      <dgm:prSet presAssocID="{33BAE669-3573-4B02-AA8D-FFC30C4EA108}" presName="sp" presStyleCnt="0"/>
      <dgm:spPr/>
    </dgm:pt>
    <dgm:pt modelId="{B197119E-EC95-4994-864F-35C7EDF2599F}" type="pres">
      <dgm:prSet presAssocID="{287D1715-8988-4D0A-B76F-C54DA2FF799C}" presName="arrowAndChildren" presStyleCnt="0"/>
      <dgm:spPr/>
    </dgm:pt>
    <dgm:pt modelId="{396AE34E-94EF-4D45-B032-55D58BFDBA93}" type="pres">
      <dgm:prSet presAssocID="{287D1715-8988-4D0A-B76F-C54DA2FF799C}" presName="parentTextArrow" presStyleLbl="node1" presStyleIdx="1" presStyleCnt="4"/>
      <dgm:spPr/>
      <dgm:t>
        <a:bodyPr/>
        <a:lstStyle/>
        <a:p>
          <a:endParaRPr lang="en-US"/>
        </a:p>
      </dgm:t>
    </dgm:pt>
    <dgm:pt modelId="{6C56C862-60F6-4E26-9D94-EB73ABB82B52}" type="pres">
      <dgm:prSet presAssocID="{287D1715-8988-4D0A-B76F-C54DA2FF799C}" presName="arrow" presStyleLbl="node1" presStyleIdx="2" presStyleCnt="4"/>
      <dgm:spPr/>
      <dgm:t>
        <a:bodyPr/>
        <a:lstStyle/>
        <a:p>
          <a:endParaRPr lang="en-US"/>
        </a:p>
      </dgm:t>
    </dgm:pt>
    <dgm:pt modelId="{5574E279-5F3E-4D57-A5CA-A84D629918E5}" type="pres">
      <dgm:prSet presAssocID="{287D1715-8988-4D0A-B76F-C54DA2FF799C}" presName="descendantArrow" presStyleCnt="0"/>
      <dgm:spPr/>
    </dgm:pt>
    <dgm:pt modelId="{EF4A736A-FDCC-481D-9CD6-05CECF66E14E}" type="pres">
      <dgm:prSet presAssocID="{5B8AF828-EC20-436B-BA0E-4F90558ED890}" presName="childTextArrow" presStyleLbl="fgAccFollowNode1" presStyleIdx="2" presStyleCnt="4">
        <dgm:presLayoutVars>
          <dgm:bulletEnabled val="1"/>
        </dgm:presLayoutVars>
      </dgm:prSet>
      <dgm:spPr/>
      <dgm:t>
        <a:bodyPr/>
        <a:lstStyle/>
        <a:p>
          <a:endParaRPr lang="en-US"/>
        </a:p>
      </dgm:t>
    </dgm:pt>
    <dgm:pt modelId="{CCDC5541-F5A7-4FF3-A410-81BE3B01EDD6}" type="pres">
      <dgm:prSet presAssocID="{61EAFC77-5F8F-454C-AF1E-393EB8990236}" presName="sp" presStyleCnt="0"/>
      <dgm:spPr/>
    </dgm:pt>
    <dgm:pt modelId="{0B67162B-35F5-495B-B21C-6CF4ECBF5BD4}" type="pres">
      <dgm:prSet presAssocID="{E2602432-D5F9-4574-912E-A1D2A9D08E66}" presName="arrowAndChildren" presStyleCnt="0"/>
      <dgm:spPr/>
    </dgm:pt>
    <dgm:pt modelId="{B5544468-BA88-4CB0-86D7-B8E5D5C02FE4}" type="pres">
      <dgm:prSet presAssocID="{E2602432-D5F9-4574-912E-A1D2A9D08E66}" presName="parentTextArrow" presStyleLbl="node1" presStyleIdx="2" presStyleCnt="4"/>
      <dgm:spPr/>
      <dgm:t>
        <a:bodyPr/>
        <a:lstStyle/>
        <a:p>
          <a:endParaRPr lang="en-US"/>
        </a:p>
      </dgm:t>
    </dgm:pt>
    <dgm:pt modelId="{85E11AE3-D0DD-4BA1-8273-7F565DD85037}" type="pres">
      <dgm:prSet presAssocID="{E2602432-D5F9-4574-912E-A1D2A9D08E66}" presName="arrow" presStyleLbl="node1" presStyleIdx="3" presStyleCnt="4"/>
      <dgm:spPr/>
      <dgm:t>
        <a:bodyPr/>
        <a:lstStyle/>
        <a:p>
          <a:endParaRPr lang="en-US"/>
        </a:p>
      </dgm:t>
    </dgm:pt>
    <dgm:pt modelId="{267DE82D-8038-4C39-BAC2-746C51EC50F4}" type="pres">
      <dgm:prSet presAssocID="{E2602432-D5F9-4574-912E-A1D2A9D08E66}" presName="descendantArrow" presStyleCnt="0"/>
      <dgm:spPr/>
    </dgm:pt>
    <dgm:pt modelId="{C97860CE-7D30-48BD-8D56-084353C7D073}" type="pres">
      <dgm:prSet presAssocID="{91041C39-DC94-489C-B946-5B8EB65FA7CD}" presName="childTextArrow" presStyleLbl="fgAccFollowNode1" presStyleIdx="3" presStyleCnt="4">
        <dgm:presLayoutVars>
          <dgm:bulletEnabled val="1"/>
        </dgm:presLayoutVars>
      </dgm:prSet>
      <dgm:spPr/>
      <dgm:t>
        <a:bodyPr/>
        <a:lstStyle/>
        <a:p>
          <a:endParaRPr lang="en-US"/>
        </a:p>
      </dgm:t>
    </dgm:pt>
  </dgm:ptLst>
  <dgm:cxnLst>
    <dgm:cxn modelId="{187CA29A-A579-450F-B5FD-B560A91DEBD9}" type="presOf" srcId="{E2602432-D5F9-4574-912E-A1D2A9D08E66}" destId="{B5544468-BA88-4CB0-86D7-B8E5D5C02FE4}" srcOrd="0" destOrd="0" presId="urn:microsoft.com/office/officeart/2005/8/layout/process4"/>
    <dgm:cxn modelId="{2AF4DB85-C324-4AEC-A4E2-E41AAB58970E}" type="presOf" srcId="{A5AE1406-6C76-4E63-B39A-65FC01AEC620}" destId="{5255EE29-75CB-43FC-BFAD-57E56A99A367}" srcOrd="0" destOrd="0" presId="urn:microsoft.com/office/officeart/2005/8/layout/process4"/>
    <dgm:cxn modelId="{08E636E1-2B4F-4C39-8573-010F1CAA5E8D}" srcId="{FB75BC85-D4B7-4921-ADD9-87717D6F3E98}" destId="{A5AE1406-6C76-4E63-B39A-65FC01AEC620}" srcOrd="2" destOrd="0" parTransId="{B3B96D46-0441-4F1C-A49A-46DFE9F6202C}" sibTransId="{29517D43-4DC9-479B-AA53-5F16EB3642D8}"/>
    <dgm:cxn modelId="{DE4F191F-4F6F-40A6-85E7-DEF5A4597D0E}" srcId="{2CD4D3B3-7678-480D-A3D3-07CDC9144220}" destId="{1D48C25B-6160-4E20-877E-B959D112923D}" srcOrd="0" destOrd="0" parTransId="{56F2A004-10BA-46B7-9488-D85935CC07A0}" sibTransId="{AC13C3A2-57CA-4577-81CA-E40F27EC2CE4}"/>
    <dgm:cxn modelId="{C1495F8F-7DC6-4B7F-842F-CC2832B2E07D}" srcId="{FB75BC85-D4B7-4921-ADD9-87717D6F3E98}" destId="{2CD4D3B3-7678-480D-A3D3-07CDC9144220}" srcOrd="3" destOrd="0" parTransId="{255BC400-F9A0-49BB-B5D7-F8F19B6418ED}" sibTransId="{0901A11B-D154-4F12-89F5-EA44CC108425}"/>
    <dgm:cxn modelId="{2A934B1B-339D-41D4-A842-989F9F77394D}" type="presOf" srcId="{2CD4D3B3-7678-480D-A3D3-07CDC9144220}" destId="{E45B1BE5-6B96-4576-A6E7-39395C75E7B8}" srcOrd="1" destOrd="0" presId="urn:microsoft.com/office/officeart/2005/8/layout/process4"/>
    <dgm:cxn modelId="{9D0891CF-1609-4E87-9EB1-8FA038405788}" srcId="{FB75BC85-D4B7-4921-ADD9-87717D6F3E98}" destId="{287D1715-8988-4D0A-B76F-C54DA2FF799C}" srcOrd="1" destOrd="0" parTransId="{DCD7EBE2-D8FB-4C75-A3A5-C9D501737A0F}" sibTransId="{33BAE669-3573-4B02-AA8D-FFC30C4EA108}"/>
    <dgm:cxn modelId="{50B0E808-50A3-4488-AE2D-FCD6193D7C41}" type="presOf" srcId="{91041C39-DC94-489C-B946-5B8EB65FA7CD}" destId="{C97860CE-7D30-48BD-8D56-084353C7D073}" srcOrd="0" destOrd="0" presId="urn:microsoft.com/office/officeart/2005/8/layout/process4"/>
    <dgm:cxn modelId="{56943F80-839C-4603-BF3F-0E0D58FB6142}" srcId="{287D1715-8988-4D0A-B76F-C54DA2FF799C}" destId="{5B8AF828-EC20-436B-BA0E-4F90558ED890}" srcOrd="0" destOrd="0" parTransId="{EE34EAE3-763D-412B-8E38-537E41910F0D}" sibTransId="{AB216CCA-F612-41F9-BEFF-7573319CB519}"/>
    <dgm:cxn modelId="{2B689B95-2F6F-4C94-8267-531798D0C6E8}" type="presOf" srcId="{287D1715-8988-4D0A-B76F-C54DA2FF799C}" destId="{6C56C862-60F6-4E26-9D94-EB73ABB82B52}" srcOrd="1" destOrd="0" presId="urn:microsoft.com/office/officeart/2005/8/layout/process4"/>
    <dgm:cxn modelId="{BB4A63BC-EF9D-4585-9D8B-B44D2FCBF10F}" type="presOf" srcId="{E2602432-D5F9-4574-912E-A1D2A9D08E66}" destId="{85E11AE3-D0DD-4BA1-8273-7F565DD85037}" srcOrd="1" destOrd="0" presId="urn:microsoft.com/office/officeart/2005/8/layout/process4"/>
    <dgm:cxn modelId="{964C04A5-1D76-4707-9762-E88CECAD5D76}" type="presOf" srcId="{2CD4D3B3-7678-480D-A3D3-07CDC9144220}" destId="{FD7D248F-911C-49D1-91EC-0954A599FDF7}" srcOrd="0" destOrd="0" presId="urn:microsoft.com/office/officeart/2005/8/layout/process4"/>
    <dgm:cxn modelId="{F044F8EF-475F-4BC4-81F7-4F0620DB7DC3}" type="presOf" srcId="{5B8AF828-EC20-436B-BA0E-4F90558ED890}" destId="{EF4A736A-FDCC-481D-9CD6-05CECF66E14E}" srcOrd="0" destOrd="0" presId="urn:microsoft.com/office/officeart/2005/8/layout/process4"/>
    <dgm:cxn modelId="{2E2FDC7A-095D-49C1-BACE-A65BD0DFFF18}" srcId="{FB75BC85-D4B7-4921-ADD9-87717D6F3E98}" destId="{E2602432-D5F9-4574-912E-A1D2A9D08E66}" srcOrd="0" destOrd="0" parTransId="{6D6ED5DC-096F-4F15-B33A-973CF86669A4}" sibTransId="{61EAFC77-5F8F-454C-AF1E-393EB8990236}"/>
    <dgm:cxn modelId="{AB28713D-947A-439B-BE80-7A759E4D0D58}" type="presOf" srcId="{FB75BC85-D4B7-4921-ADD9-87717D6F3E98}" destId="{F6E6C0AC-CFC9-45FB-B69A-B7BD30159555}" srcOrd="0" destOrd="0" presId="urn:microsoft.com/office/officeart/2005/8/layout/process4"/>
    <dgm:cxn modelId="{84D2C958-ED9E-4C70-BE62-CBA02725D009}" type="presOf" srcId="{1D48C25B-6160-4E20-877E-B959D112923D}" destId="{F76B1D69-DC23-4045-83B3-6BBB8F96635E}" srcOrd="0" destOrd="0" presId="urn:microsoft.com/office/officeart/2005/8/layout/process4"/>
    <dgm:cxn modelId="{2C9506CA-0DCC-4F0E-B521-8C0FDD7CBC1F}" type="presOf" srcId="{287D1715-8988-4D0A-B76F-C54DA2FF799C}" destId="{396AE34E-94EF-4D45-B032-55D58BFDBA93}" srcOrd="0" destOrd="0" presId="urn:microsoft.com/office/officeart/2005/8/layout/process4"/>
    <dgm:cxn modelId="{FA064DB9-B840-4458-BCB7-2DB34446C771}" srcId="{A5AE1406-6C76-4E63-B39A-65FC01AEC620}" destId="{89692A31-4F50-40FF-8B1C-6B0DE84E3067}" srcOrd="0" destOrd="0" parTransId="{106C5400-6F22-4C0D-80E0-95EF066C2DCF}" sibTransId="{66748C6C-583D-48C6-B18D-4DC5409A7456}"/>
    <dgm:cxn modelId="{58C4BCC7-2CF5-46FD-B7B3-11DFC14D435A}" type="presOf" srcId="{A5AE1406-6C76-4E63-B39A-65FC01AEC620}" destId="{09A808C0-9783-44CB-B11E-6E62802878D9}" srcOrd="1" destOrd="0" presId="urn:microsoft.com/office/officeart/2005/8/layout/process4"/>
    <dgm:cxn modelId="{AB1EF526-2186-4BDF-B304-F7319498195D}" srcId="{E2602432-D5F9-4574-912E-A1D2A9D08E66}" destId="{91041C39-DC94-489C-B946-5B8EB65FA7CD}" srcOrd="0" destOrd="0" parTransId="{918DE27E-88F7-4D8D-90C5-5803B5C9B60A}" sibTransId="{E9ECD158-25F1-4327-B286-14E8B8207B2E}"/>
    <dgm:cxn modelId="{81107929-F1AB-4EC2-9D5B-C0A75CFD28C6}" type="presOf" srcId="{89692A31-4F50-40FF-8B1C-6B0DE84E3067}" destId="{3091EAB3-DE1D-4961-B159-99E234AA866B}" srcOrd="0" destOrd="0" presId="urn:microsoft.com/office/officeart/2005/8/layout/process4"/>
    <dgm:cxn modelId="{498867BE-6F78-4D61-882F-B051009BDEE2}" type="presParOf" srcId="{F6E6C0AC-CFC9-45FB-B69A-B7BD30159555}" destId="{42B336FD-B1C5-446A-BF27-3A99E6C7D28D}" srcOrd="0" destOrd="0" presId="urn:microsoft.com/office/officeart/2005/8/layout/process4"/>
    <dgm:cxn modelId="{C115844B-9169-45FF-8B10-BB7A7DB43F75}" type="presParOf" srcId="{42B336FD-B1C5-446A-BF27-3A99E6C7D28D}" destId="{FD7D248F-911C-49D1-91EC-0954A599FDF7}" srcOrd="0" destOrd="0" presId="urn:microsoft.com/office/officeart/2005/8/layout/process4"/>
    <dgm:cxn modelId="{814BE698-BD89-44F0-8424-214B33061D56}" type="presParOf" srcId="{42B336FD-B1C5-446A-BF27-3A99E6C7D28D}" destId="{E45B1BE5-6B96-4576-A6E7-39395C75E7B8}" srcOrd="1" destOrd="0" presId="urn:microsoft.com/office/officeart/2005/8/layout/process4"/>
    <dgm:cxn modelId="{FB2D6131-1BE8-45B6-B10F-219399D545F3}" type="presParOf" srcId="{42B336FD-B1C5-446A-BF27-3A99E6C7D28D}" destId="{1709CAC5-5A38-498D-A202-E3E8110FFB37}" srcOrd="2" destOrd="0" presId="urn:microsoft.com/office/officeart/2005/8/layout/process4"/>
    <dgm:cxn modelId="{1DCAA568-CD29-437D-A06D-0DBF7E3BBD4D}" type="presParOf" srcId="{1709CAC5-5A38-498D-A202-E3E8110FFB37}" destId="{F76B1D69-DC23-4045-83B3-6BBB8F96635E}" srcOrd="0" destOrd="0" presId="urn:microsoft.com/office/officeart/2005/8/layout/process4"/>
    <dgm:cxn modelId="{49302668-41C5-4E70-BBE1-78C92B28ABFF}" type="presParOf" srcId="{F6E6C0AC-CFC9-45FB-B69A-B7BD30159555}" destId="{4CD93B19-D26C-4BD7-B77C-55F4F0B85E5D}" srcOrd="1" destOrd="0" presId="urn:microsoft.com/office/officeart/2005/8/layout/process4"/>
    <dgm:cxn modelId="{E83524E0-9103-4AD0-AAD2-946CE64D9B25}" type="presParOf" srcId="{F6E6C0AC-CFC9-45FB-B69A-B7BD30159555}" destId="{FC083874-AC49-4440-8ECC-F419A8BC9F3C}" srcOrd="2" destOrd="0" presId="urn:microsoft.com/office/officeart/2005/8/layout/process4"/>
    <dgm:cxn modelId="{2AB643EB-A04C-43FD-BE99-E7184885FFA1}" type="presParOf" srcId="{FC083874-AC49-4440-8ECC-F419A8BC9F3C}" destId="{5255EE29-75CB-43FC-BFAD-57E56A99A367}" srcOrd="0" destOrd="0" presId="urn:microsoft.com/office/officeart/2005/8/layout/process4"/>
    <dgm:cxn modelId="{1CCBFC49-78BD-427C-AE3F-4B056A2972D3}" type="presParOf" srcId="{FC083874-AC49-4440-8ECC-F419A8BC9F3C}" destId="{09A808C0-9783-44CB-B11E-6E62802878D9}" srcOrd="1" destOrd="0" presId="urn:microsoft.com/office/officeart/2005/8/layout/process4"/>
    <dgm:cxn modelId="{97F5B898-CB4A-4E61-9596-A7FD44141ABA}" type="presParOf" srcId="{FC083874-AC49-4440-8ECC-F419A8BC9F3C}" destId="{1FDD366D-4164-4A5B-B042-0ECB8635D562}" srcOrd="2" destOrd="0" presId="urn:microsoft.com/office/officeart/2005/8/layout/process4"/>
    <dgm:cxn modelId="{4782A58A-EC3D-47A2-A94C-D473480C282D}" type="presParOf" srcId="{1FDD366D-4164-4A5B-B042-0ECB8635D562}" destId="{3091EAB3-DE1D-4961-B159-99E234AA866B}" srcOrd="0" destOrd="0" presId="urn:microsoft.com/office/officeart/2005/8/layout/process4"/>
    <dgm:cxn modelId="{F4587F6D-1266-462B-85DC-9B1919A98863}" type="presParOf" srcId="{F6E6C0AC-CFC9-45FB-B69A-B7BD30159555}" destId="{8ACA7113-20B3-469F-A75D-3449FB322651}" srcOrd="3" destOrd="0" presId="urn:microsoft.com/office/officeart/2005/8/layout/process4"/>
    <dgm:cxn modelId="{891AF820-6F63-454D-8FD3-8E97365724FC}" type="presParOf" srcId="{F6E6C0AC-CFC9-45FB-B69A-B7BD30159555}" destId="{B197119E-EC95-4994-864F-35C7EDF2599F}" srcOrd="4" destOrd="0" presId="urn:microsoft.com/office/officeart/2005/8/layout/process4"/>
    <dgm:cxn modelId="{A02AFE86-FCDC-42DB-8D18-783B92B0E92B}" type="presParOf" srcId="{B197119E-EC95-4994-864F-35C7EDF2599F}" destId="{396AE34E-94EF-4D45-B032-55D58BFDBA93}" srcOrd="0" destOrd="0" presId="urn:microsoft.com/office/officeart/2005/8/layout/process4"/>
    <dgm:cxn modelId="{3D0DDF00-8269-477A-99A7-B278C27ADD69}" type="presParOf" srcId="{B197119E-EC95-4994-864F-35C7EDF2599F}" destId="{6C56C862-60F6-4E26-9D94-EB73ABB82B52}" srcOrd="1" destOrd="0" presId="urn:microsoft.com/office/officeart/2005/8/layout/process4"/>
    <dgm:cxn modelId="{2EDCC529-0442-4A55-9C38-687B10DEFBA0}" type="presParOf" srcId="{B197119E-EC95-4994-864F-35C7EDF2599F}" destId="{5574E279-5F3E-4D57-A5CA-A84D629918E5}" srcOrd="2" destOrd="0" presId="urn:microsoft.com/office/officeart/2005/8/layout/process4"/>
    <dgm:cxn modelId="{69C548A1-28E1-4EB0-B9C9-BA585E28B7D1}" type="presParOf" srcId="{5574E279-5F3E-4D57-A5CA-A84D629918E5}" destId="{EF4A736A-FDCC-481D-9CD6-05CECF66E14E}" srcOrd="0" destOrd="0" presId="urn:microsoft.com/office/officeart/2005/8/layout/process4"/>
    <dgm:cxn modelId="{4C8BA051-8265-4FFC-80E1-D66F188B0BC5}" type="presParOf" srcId="{F6E6C0AC-CFC9-45FB-B69A-B7BD30159555}" destId="{CCDC5541-F5A7-4FF3-A410-81BE3B01EDD6}" srcOrd="5" destOrd="0" presId="urn:microsoft.com/office/officeart/2005/8/layout/process4"/>
    <dgm:cxn modelId="{DA9A7011-8397-430E-BAA8-886B7C09AFD6}" type="presParOf" srcId="{F6E6C0AC-CFC9-45FB-B69A-B7BD30159555}" destId="{0B67162B-35F5-495B-B21C-6CF4ECBF5BD4}" srcOrd="6" destOrd="0" presId="urn:microsoft.com/office/officeart/2005/8/layout/process4"/>
    <dgm:cxn modelId="{8F98325B-169F-4B98-9AB2-D7F5710D89E6}" type="presParOf" srcId="{0B67162B-35F5-495B-B21C-6CF4ECBF5BD4}" destId="{B5544468-BA88-4CB0-86D7-B8E5D5C02FE4}" srcOrd="0" destOrd="0" presId="urn:microsoft.com/office/officeart/2005/8/layout/process4"/>
    <dgm:cxn modelId="{388F660E-06C9-43B0-8A0B-ADDE12BBF228}" type="presParOf" srcId="{0B67162B-35F5-495B-B21C-6CF4ECBF5BD4}" destId="{85E11AE3-D0DD-4BA1-8273-7F565DD85037}" srcOrd="1" destOrd="0" presId="urn:microsoft.com/office/officeart/2005/8/layout/process4"/>
    <dgm:cxn modelId="{CC7ABF0D-CE9C-4F13-B3CE-6A7A8FA2ED73}" type="presParOf" srcId="{0B67162B-35F5-495B-B21C-6CF4ECBF5BD4}" destId="{267DE82D-8038-4C39-BAC2-746C51EC50F4}" srcOrd="2" destOrd="0" presId="urn:microsoft.com/office/officeart/2005/8/layout/process4"/>
    <dgm:cxn modelId="{312B2288-50A4-46D1-A522-504BC327AF7A}" type="presParOf" srcId="{267DE82D-8038-4C39-BAC2-746C51EC50F4}" destId="{C97860CE-7D30-48BD-8D56-084353C7D073}" srcOrd="0"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E6E452-63BE-49BA-8304-E4587E7F1C7C}" type="doc">
      <dgm:prSet loTypeId="urn:microsoft.com/office/officeart/2005/8/layout/pyramid3" loCatId="pyramid" qsTypeId="urn:microsoft.com/office/officeart/2005/8/quickstyle/simple1" qsCatId="simple" csTypeId="urn:microsoft.com/office/officeart/2005/8/colors/colorful1" csCatId="colorful" phldr="1"/>
      <dgm:spPr/>
    </dgm:pt>
    <dgm:pt modelId="{55D4F47B-2E89-45F7-A483-B0144464E58F}">
      <dgm:prSet phldrT="[Text]" phldr="0"/>
      <dgm:spPr/>
      <dgm:t>
        <a:bodyPr/>
        <a:lstStyle/>
        <a:p>
          <a:pPr rtl="0"/>
          <a:r>
            <a:rPr lang="en-US">
              <a:latin typeface="Avenir Next LT Pro"/>
            </a:rPr>
            <a:t>203 applications</a:t>
          </a:r>
          <a:endParaRPr lang="en-US"/>
        </a:p>
      </dgm:t>
    </dgm:pt>
    <dgm:pt modelId="{A6849EC7-006A-4A22-833F-388C345D4360}" type="parTrans" cxnId="{E9E772AB-91AE-4956-BE01-ABE4F2FA8BD2}">
      <dgm:prSet/>
      <dgm:spPr/>
    </dgm:pt>
    <dgm:pt modelId="{1BFDE8BF-EC4B-445A-9607-09C5B0B82383}" type="sibTrans" cxnId="{E9E772AB-91AE-4956-BE01-ABE4F2FA8BD2}">
      <dgm:prSet/>
      <dgm:spPr/>
    </dgm:pt>
    <dgm:pt modelId="{A474D1C5-8CDC-44C6-9932-432FA43F558D}">
      <dgm:prSet phldrT="[Text]" phldr="0"/>
      <dgm:spPr/>
      <dgm:t>
        <a:bodyPr/>
        <a:lstStyle/>
        <a:p>
          <a:pPr rtl="0"/>
          <a:r>
            <a:rPr lang="en-US">
              <a:latin typeface="Avenir Next LT Pro"/>
            </a:rPr>
            <a:t>75 offers</a:t>
          </a:r>
          <a:endParaRPr lang="en-US"/>
        </a:p>
      </dgm:t>
    </dgm:pt>
    <dgm:pt modelId="{4FB0A2AC-C2D0-474D-BA4F-A82911CBB01C}" type="parTrans" cxnId="{699205B1-D606-4045-87C5-D6115BECD0D4}">
      <dgm:prSet/>
      <dgm:spPr/>
    </dgm:pt>
    <dgm:pt modelId="{D834FC0F-B27D-4237-9749-8A0B71EB6E0E}" type="sibTrans" cxnId="{699205B1-D606-4045-87C5-D6115BECD0D4}">
      <dgm:prSet/>
      <dgm:spPr/>
    </dgm:pt>
    <dgm:pt modelId="{0CCCF782-F4CE-45C8-92D9-51D05BA90ACE}">
      <dgm:prSet phldrT="[Text]" phldr="0"/>
      <dgm:spPr/>
      <dgm:t>
        <a:bodyPr/>
        <a:lstStyle/>
        <a:p>
          <a:pPr rtl="0"/>
          <a:r>
            <a:rPr lang="en-US">
              <a:latin typeface="Avenir Next LT Pro"/>
            </a:rPr>
            <a:t>71</a:t>
          </a:r>
          <a:endParaRPr lang="en-US"/>
        </a:p>
      </dgm:t>
    </dgm:pt>
    <dgm:pt modelId="{6C228D2D-E7D7-4852-845E-11C4CCF138F7}" type="parTrans" cxnId="{2FA423D7-F1C8-49BA-9751-921AB44ABCE8}">
      <dgm:prSet/>
      <dgm:spPr/>
    </dgm:pt>
    <dgm:pt modelId="{4EB333AC-B00C-48DD-BA34-7C0012F33C9C}" type="sibTrans" cxnId="{2FA423D7-F1C8-49BA-9751-921AB44ABCE8}">
      <dgm:prSet/>
      <dgm:spPr/>
    </dgm:pt>
    <dgm:pt modelId="{5546A227-10E0-4BA1-ADF6-CAA1F2E75D3B}" type="pres">
      <dgm:prSet presAssocID="{12E6E452-63BE-49BA-8304-E4587E7F1C7C}" presName="Name0" presStyleCnt="0">
        <dgm:presLayoutVars>
          <dgm:dir/>
          <dgm:animLvl val="lvl"/>
          <dgm:resizeHandles val="exact"/>
        </dgm:presLayoutVars>
      </dgm:prSet>
      <dgm:spPr/>
    </dgm:pt>
    <dgm:pt modelId="{6F2F0A0E-BEE6-4198-88ED-247108EDDCA5}" type="pres">
      <dgm:prSet presAssocID="{55D4F47B-2E89-45F7-A483-B0144464E58F}" presName="Name8" presStyleCnt="0"/>
      <dgm:spPr/>
    </dgm:pt>
    <dgm:pt modelId="{7A57F948-5AB2-43C8-A801-75E796C51319}" type="pres">
      <dgm:prSet presAssocID="{55D4F47B-2E89-45F7-A483-B0144464E58F}" presName="level" presStyleLbl="node1" presStyleIdx="0" presStyleCnt="3">
        <dgm:presLayoutVars>
          <dgm:chMax val="1"/>
          <dgm:bulletEnabled val="1"/>
        </dgm:presLayoutVars>
      </dgm:prSet>
      <dgm:spPr/>
      <dgm:t>
        <a:bodyPr/>
        <a:lstStyle/>
        <a:p>
          <a:endParaRPr lang="en-US"/>
        </a:p>
      </dgm:t>
    </dgm:pt>
    <dgm:pt modelId="{792E8C3C-5FD4-45B8-A838-D5D26C862C1D}" type="pres">
      <dgm:prSet presAssocID="{55D4F47B-2E89-45F7-A483-B0144464E58F}" presName="levelTx" presStyleLbl="revTx" presStyleIdx="0" presStyleCnt="0">
        <dgm:presLayoutVars>
          <dgm:chMax val="1"/>
          <dgm:bulletEnabled val="1"/>
        </dgm:presLayoutVars>
      </dgm:prSet>
      <dgm:spPr/>
      <dgm:t>
        <a:bodyPr/>
        <a:lstStyle/>
        <a:p>
          <a:endParaRPr lang="en-US"/>
        </a:p>
      </dgm:t>
    </dgm:pt>
    <dgm:pt modelId="{F0F74B35-FBC0-4C58-8462-401B7FD18298}" type="pres">
      <dgm:prSet presAssocID="{A474D1C5-8CDC-44C6-9932-432FA43F558D}" presName="Name8" presStyleCnt="0"/>
      <dgm:spPr/>
    </dgm:pt>
    <dgm:pt modelId="{1F2FED24-2949-4711-A440-61F4B7F870C4}" type="pres">
      <dgm:prSet presAssocID="{A474D1C5-8CDC-44C6-9932-432FA43F558D}" presName="level" presStyleLbl="node1" presStyleIdx="1" presStyleCnt="3">
        <dgm:presLayoutVars>
          <dgm:chMax val="1"/>
          <dgm:bulletEnabled val="1"/>
        </dgm:presLayoutVars>
      </dgm:prSet>
      <dgm:spPr/>
      <dgm:t>
        <a:bodyPr/>
        <a:lstStyle/>
        <a:p>
          <a:endParaRPr lang="en-US"/>
        </a:p>
      </dgm:t>
    </dgm:pt>
    <dgm:pt modelId="{2FEC6337-4560-4C99-8B53-FFE5AB34F6BE}" type="pres">
      <dgm:prSet presAssocID="{A474D1C5-8CDC-44C6-9932-432FA43F558D}" presName="levelTx" presStyleLbl="revTx" presStyleIdx="0" presStyleCnt="0">
        <dgm:presLayoutVars>
          <dgm:chMax val="1"/>
          <dgm:bulletEnabled val="1"/>
        </dgm:presLayoutVars>
      </dgm:prSet>
      <dgm:spPr/>
      <dgm:t>
        <a:bodyPr/>
        <a:lstStyle/>
        <a:p>
          <a:endParaRPr lang="en-US"/>
        </a:p>
      </dgm:t>
    </dgm:pt>
    <dgm:pt modelId="{9EADC21B-20BE-444D-BA87-8DFEDD2D7852}" type="pres">
      <dgm:prSet presAssocID="{0CCCF782-F4CE-45C8-92D9-51D05BA90ACE}" presName="Name8" presStyleCnt="0"/>
      <dgm:spPr/>
    </dgm:pt>
    <dgm:pt modelId="{E83105B3-573E-483B-8117-7545DB74E92F}" type="pres">
      <dgm:prSet presAssocID="{0CCCF782-F4CE-45C8-92D9-51D05BA90ACE}" presName="level" presStyleLbl="node1" presStyleIdx="2" presStyleCnt="3">
        <dgm:presLayoutVars>
          <dgm:chMax val="1"/>
          <dgm:bulletEnabled val="1"/>
        </dgm:presLayoutVars>
      </dgm:prSet>
      <dgm:spPr/>
      <dgm:t>
        <a:bodyPr/>
        <a:lstStyle/>
        <a:p>
          <a:endParaRPr lang="en-US"/>
        </a:p>
      </dgm:t>
    </dgm:pt>
    <dgm:pt modelId="{7698194D-4D1C-48FB-AE90-10BDC39B4BBB}" type="pres">
      <dgm:prSet presAssocID="{0CCCF782-F4CE-45C8-92D9-51D05BA90ACE}" presName="levelTx" presStyleLbl="revTx" presStyleIdx="0" presStyleCnt="0">
        <dgm:presLayoutVars>
          <dgm:chMax val="1"/>
          <dgm:bulletEnabled val="1"/>
        </dgm:presLayoutVars>
      </dgm:prSet>
      <dgm:spPr/>
      <dgm:t>
        <a:bodyPr/>
        <a:lstStyle/>
        <a:p>
          <a:endParaRPr lang="en-US"/>
        </a:p>
      </dgm:t>
    </dgm:pt>
  </dgm:ptLst>
  <dgm:cxnLst>
    <dgm:cxn modelId="{C3211434-E107-4567-91AF-4A31A1A188CC}" type="presOf" srcId="{0CCCF782-F4CE-45C8-92D9-51D05BA90ACE}" destId="{7698194D-4D1C-48FB-AE90-10BDC39B4BBB}" srcOrd="1" destOrd="0" presId="urn:microsoft.com/office/officeart/2005/8/layout/pyramid3"/>
    <dgm:cxn modelId="{25DDB450-1FBC-45B2-9899-BCEA45265987}" type="presOf" srcId="{12E6E452-63BE-49BA-8304-E4587E7F1C7C}" destId="{5546A227-10E0-4BA1-ADF6-CAA1F2E75D3B}" srcOrd="0" destOrd="0" presId="urn:microsoft.com/office/officeart/2005/8/layout/pyramid3"/>
    <dgm:cxn modelId="{87BF7A62-CABA-4C7C-B44C-791F4281D7B9}" type="presOf" srcId="{55D4F47B-2E89-45F7-A483-B0144464E58F}" destId="{792E8C3C-5FD4-45B8-A838-D5D26C862C1D}" srcOrd="1" destOrd="0" presId="urn:microsoft.com/office/officeart/2005/8/layout/pyramid3"/>
    <dgm:cxn modelId="{21814BB6-B6B7-4323-A8F3-BD451C535911}" type="presOf" srcId="{55D4F47B-2E89-45F7-A483-B0144464E58F}" destId="{7A57F948-5AB2-43C8-A801-75E796C51319}" srcOrd="0" destOrd="0" presId="urn:microsoft.com/office/officeart/2005/8/layout/pyramid3"/>
    <dgm:cxn modelId="{E3F3DFF8-F204-40E8-A535-ECE1638072ED}" type="presOf" srcId="{0CCCF782-F4CE-45C8-92D9-51D05BA90ACE}" destId="{E83105B3-573E-483B-8117-7545DB74E92F}" srcOrd="0" destOrd="0" presId="urn:microsoft.com/office/officeart/2005/8/layout/pyramid3"/>
    <dgm:cxn modelId="{08996678-524B-47B6-97CE-A4AEE4EE8E85}" type="presOf" srcId="{A474D1C5-8CDC-44C6-9932-432FA43F558D}" destId="{1F2FED24-2949-4711-A440-61F4B7F870C4}" srcOrd="0" destOrd="0" presId="urn:microsoft.com/office/officeart/2005/8/layout/pyramid3"/>
    <dgm:cxn modelId="{911BFE84-47F7-4300-9B23-62475E56776F}" type="presOf" srcId="{A474D1C5-8CDC-44C6-9932-432FA43F558D}" destId="{2FEC6337-4560-4C99-8B53-FFE5AB34F6BE}" srcOrd="1" destOrd="0" presId="urn:microsoft.com/office/officeart/2005/8/layout/pyramid3"/>
    <dgm:cxn modelId="{E9E772AB-91AE-4956-BE01-ABE4F2FA8BD2}" srcId="{12E6E452-63BE-49BA-8304-E4587E7F1C7C}" destId="{55D4F47B-2E89-45F7-A483-B0144464E58F}" srcOrd="0" destOrd="0" parTransId="{A6849EC7-006A-4A22-833F-388C345D4360}" sibTransId="{1BFDE8BF-EC4B-445A-9607-09C5B0B82383}"/>
    <dgm:cxn modelId="{2FA423D7-F1C8-49BA-9751-921AB44ABCE8}" srcId="{12E6E452-63BE-49BA-8304-E4587E7F1C7C}" destId="{0CCCF782-F4CE-45C8-92D9-51D05BA90ACE}" srcOrd="2" destOrd="0" parTransId="{6C228D2D-E7D7-4852-845E-11C4CCF138F7}" sibTransId="{4EB333AC-B00C-48DD-BA34-7C0012F33C9C}"/>
    <dgm:cxn modelId="{699205B1-D606-4045-87C5-D6115BECD0D4}" srcId="{12E6E452-63BE-49BA-8304-E4587E7F1C7C}" destId="{A474D1C5-8CDC-44C6-9932-432FA43F558D}" srcOrd="1" destOrd="0" parTransId="{4FB0A2AC-C2D0-474D-BA4F-A82911CBB01C}" sibTransId="{D834FC0F-B27D-4237-9749-8A0B71EB6E0E}"/>
    <dgm:cxn modelId="{C7D74E2A-C64D-4558-BC35-DCCC00370078}" type="presParOf" srcId="{5546A227-10E0-4BA1-ADF6-CAA1F2E75D3B}" destId="{6F2F0A0E-BEE6-4198-88ED-247108EDDCA5}" srcOrd="0" destOrd="0" presId="urn:microsoft.com/office/officeart/2005/8/layout/pyramid3"/>
    <dgm:cxn modelId="{AF1FFE4D-1CB6-4633-8295-36D2E29065EA}" type="presParOf" srcId="{6F2F0A0E-BEE6-4198-88ED-247108EDDCA5}" destId="{7A57F948-5AB2-43C8-A801-75E796C51319}" srcOrd="0" destOrd="0" presId="urn:microsoft.com/office/officeart/2005/8/layout/pyramid3"/>
    <dgm:cxn modelId="{6D979A34-012A-401D-8C61-1E2650DDE10C}" type="presParOf" srcId="{6F2F0A0E-BEE6-4198-88ED-247108EDDCA5}" destId="{792E8C3C-5FD4-45B8-A838-D5D26C862C1D}" srcOrd="1" destOrd="0" presId="urn:microsoft.com/office/officeart/2005/8/layout/pyramid3"/>
    <dgm:cxn modelId="{71E3B1A6-856C-42CC-85F7-4D82C649BEC6}" type="presParOf" srcId="{5546A227-10E0-4BA1-ADF6-CAA1F2E75D3B}" destId="{F0F74B35-FBC0-4C58-8462-401B7FD18298}" srcOrd="1" destOrd="0" presId="urn:microsoft.com/office/officeart/2005/8/layout/pyramid3"/>
    <dgm:cxn modelId="{CF97CAAC-3054-4373-8311-4DF81F165D8A}" type="presParOf" srcId="{F0F74B35-FBC0-4C58-8462-401B7FD18298}" destId="{1F2FED24-2949-4711-A440-61F4B7F870C4}" srcOrd="0" destOrd="0" presId="urn:microsoft.com/office/officeart/2005/8/layout/pyramid3"/>
    <dgm:cxn modelId="{C9074D86-10AB-4C5D-9019-74E86E356C70}" type="presParOf" srcId="{F0F74B35-FBC0-4C58-8462-401B7FD18298}" destId="{2FEC6337-4560-4C99-8B53-FFE5AB34F6BE}" srcOrd="1" destOrd="0" presId="urn:microsoft.com/office/officeart/2005/8/layout/pyramid3"/>
    <dgm:cxn modelId="{3C971740-8910-4E19-9025-216AB546FF0E}" type="presParOf" srcId="{5546A227-10E0-4BA1-ADF6-CAA1F2E75D3B}" destId="{9EADC21B-20BE-444D-BA87-8DFEDD2D7852}" srcOrd="2" destOrd="0" presId="urn:microsoft.com/office/officeart/2005/8/layout/pyramid3"/>
    <dgm:cxn modelId="{019DBEBD-173A-4D56-94E5-96B72C661BF7}" type="presParOf" srcId="{9EADC21B-20BE-444D-BA87-8DFEDD2D7852}" destId="{E83105B3-573E-483B-8117-7545DB74E92F}" srcOrd="0" destOrd="0" presId="urn:microsoft.com/office/officeart/2005/8/layout/pyramid3"/>
    <dgm:cxn modelId="{81DBCBAB-AF2C-4E15-ACA8-2C8E0628FF9E}" type="presParOf" srcId="{9EADC21B-20BE-444D-BA87-8DFEDD2D7852}" destId="{7698194D-4D1C-48FB-AE90-10BDC39B4BBB}"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4327A6-AAE2-403E-B378-8BD7C88E3D7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E96EB4B-062A-4910-92E7-601B5CF6B63B}">
      <dgm:prSet/>
      <dgm:spPr/>
      <dgm:t>
        <a:bodyPr/>
        <a:lstStyle/>
        <a:p>
          <a:pPr>
            <a:lnSpc>
              <a:spcPct val="100000"/>
            </a:lnSpc>
          </a:pPr>
          <a:r>
            <a:rPr lang="en-US"/>
            <a:t>RIDE – concept, registration, project management</a:t>
          </a:r>
        </a:p>
      </dgm:t>
    </dgm:pt>
    <dgm:pt modelId="{871B7036-E291-4DD6-B578-24E0CAAF9EBA}" type="parTrans" cxnId="{F0864603-8C02-476A-A2EB-559C07E6F6FF}">
      <dgm:prSet/>
      <dgm:spPr/>
      <dgm:t>
        <a:bodyPr/>
        <a:lstStyle/>
        <a:p>
          <a:endParaRPr lang="en-US"/>
        </a:p>
      </dgm:t>
    </dgm:pt>
    <dgm:pt modelId="{ED103367-C4F6-487D-BB75-DD664C76499B}" type="sibTrans" cxnId="{F0864603-8C02-476A-A2EB-559C07E6F6FF}">
      <dgm:prSet/>
      <dgm:spPr/>
      <dgm:t>
        <a:bodyPr/>
        <a:lstStyle/>
        <a:p>
          <a:endParaRPr lang="en-US"/>
        </a:p>
      </dgm:t>
    </dgm:pt>
    <dgm:pt modelId="{7259BE42-E67D-44CF-85E9-D0334079B42D}">
      <dgm:prSet/>
      <dgm:spPr/>
      <dgm:t>
        <a:bodyPr/>
        <a:lstStyle/>
        <a:p>
          <a:pPr>
            <a:lnSpc>
              <a:spcPct val="100000"/>
            </a:lnSpc>
          </a:pPr>
          <a:r>
            <a:rPr lang="en-US"/>
            <a:t>WestEd – content and course development, teacher PD, virtual learning platform</a:t>
          </a:r>
        </a:p>
      </dgm:t>
    </dgm:pt>
    <dgm:pt modelId="{410D36B4-5E05-4E45-AFB3-65A3ACFB2B7C}" type="parTrans" cxnId="{76C68E3D-55A1-4711-95D9-1966819D615D}">
      <dgm:prSet/>
      <dgm:spPr/>
      <dgm:t>
        <a:bodyPr/>
        <a:lstStyle/>
        <a:p>
          <a:endParaRPr lang="en-US"/>
        </a:p>
      </dgm:t>
    </dgm:pt>
    <dgm:pt modelId="{B503BFC5-D15C-40A1-9323-781B0A20CC38}" type="sibTrans" cxnId="{76C68E3D-55A1-4711-95D9-1966819D615D}">
      <dgm:prSet/>
      <dgm:spPr/>
      <dgm:t>
        <a:bodyPr/>
        <a:lstStyle/>
        <a:p>
          <a:endParaRPr lang="en-US"/>
        </a:p>
      </dgm:t>
    </dgm:pt>
    <dgm:pt modelId="{F0A568E8-63C7-41E9-81E3-B18F8BA4D99B}">
      <dgm:prSet/>
      <dgm:spPr/>
      <dgm:t>
        <a:bodyPr/>
        <a:lstStyle/>
        <a:p>
          <a:pPr>
            <a:lnSpc>
              <a:spcPct val="100000"/>
            </a:lnSpc>
          </a:pPr>
          <a:r>
            <a:rPr lang="en-US"/>
            <a:t>RIPL – student stipends and AI-powered chatbot "Yachty" to answer student questions</a:t>
          </a:r>
        </a:p>
      </dgm:t>
    </dgm:pt>
    <dgm:pt modelId="{6DACC44B-2DBC-4CEF-8BF6-6A979CB74BE7}" type="parTrans" cxnId="{C303DFC1-A0B0-45AF-90E8-3BCBE26CD83A}">
      <dgm:prSet/>
      <dgm:spPr/>
      <dgm:t>
        <a:bodyPr/>
        <a:lstStyle/>
        <a:p>
          <a:endParaRPr lang="en-US"/>
        </a:p>
      </dgm:t>
    </dgm:pt>
    <dgm:pt modelId="{1913EFF8-0359-4376-A014-40B3BC916F05}" type="sibTrans" cxnId="{C303DFC1-A0B0-45AF-90E8-3BCBE26CD83A}">
      <dgm:prSet/>
      <dgm:spPr/>
      <dgm:t>
        <a:bodyPr/>
        <a:lstStyle/>
        <a:p>
          <a:endParaRPr lang="en-US"/>
        </a:p>
      </dgm:t>
    </dgm:pt>
    <dgm:pt modelId="{26ACEE30-6A7D-4745-82CF-55F07241AF12}">
      <dgm:prSet/>
      <dgm:spPr/>
      <dgm:t>
        <a:bodyPr/>
        <a:lstStyle/>
        <a:p>
          <a:pPr>
            <a:lnSpc>
              <a:spcPct val="100000"/>
            </a:lnSpc>
          </a:pPr>
          <a:r>
            <a:rPr lang="en-US"/>
            <a:t>Highlander Institute – customer support (inbox management)</a:t>
          </a:r>
        </a:p>
      </dgm:t>
    </dgm:pt>
    <dgm:pt modelId="{0EC83079-1F8C-49F6-BBAD-412116FA6E23}" type="parTrans" cxnId="{C2103414-37C6-4B75-981E-B48F2244AB05}">
      <dgm:prSet/>
      <dgm:spPr/>
      <dgm:t>
        <a:bodyPr/>
        <a:lstStyle/>
        <a:p>
          <a:endParaRPr lang="en-US"/>
        </a:p>
      </dgm:t>
    </dgm:pt>
    <dgm:pt modelId="{37018CC5-253C-44FC-BEF1-7085E2B1E04F}" type="sibTrans" cxnId="{C2103414-37C6-4B75-981E-B48F2244AB05}">
      <dgm:prSet/>
      <dgm:spPr/>
      <dgm:t>
        <a:bodyPr/>
        <a:lstStyle/>
        <a:p>
          <a:endParaRPr lang="en-US"/>
        </a:p>
      </dgm:t>
    </dgm:pt>
    <dgm:pt modelId="{1EAA4A8F-0FF0-44AE-8727-3F98669FB14E}" type="pres">
      <dgm:prSet presAssocID="{844327A6-AAE2-403E-B378-8BD7C88E3D74}" presName="root" presStyleCnt="0">
        <dgm:presLayoutVars>
          <dgm:dir/>
          <dgm:resizeHandles val="exact"/>
        </dgm:presLayoutVars>
      </dgm:prSet>
      <dgm:spPr/>
      <dgm:t>
        <a:bodyPr/>
        <a:lstStyle/>
        <a:p>
          <a:endParaRPr lang="en-US"/>
        </a:p>
      </dgm:t>
    </dgm:pt>
    <dgm:pt modelId="{18D90B5B-704B-43FD-8FA4-21590DF69FBC}" type="pres">
      <dgm:prSet presAssocID="{5E96EB4B-062A-4910-92E7-601B5CF6B63B}" presName="compNode" presStyleCnt="0"/>
      <dgm:spPr/>
    </dgm:pt>
    <dgm:pt modelId="{7B3E0680-97AD-47DA-AC19-95CE252C62B7}" type="pres">
      <dgm:prSet presAssocID="{5E96EB4B-062A-4910-92E7-601B5CF6B63B}" presName="bgRect" presStyleLbl="bgShp" presStyleIdx="0" presStyleCnt="4"/>
      <dgm:spPr/>
    </dgm:pt>
    <dgm:pt modelId="{94372812-CC53-4D37-90C4-FB44164CBD19}" type="pres">
      <dgm:prSet presAssocID="{5E96EB4B-062A-4910-92E7-601B5CF6B63B}"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Bike"/>
        </a:ext>
      </dgm:extLst>
    </dgm:pt>
    <dgm:pt modelId="{2AC921EA-1CE7-406D-B487-46121347701E}" type="pres">
      <dgm:prSet presAssocID="{5E96EB4B-062A-4910-92E7-601B5CF6B63B}" presName="spaceRect" presStyleCnt="0"/>
      <dgm:spPr/>
    </dgm:pt>
    <dgm:pt modelId="{7AA32D24-CF69-488C-A7E8-20FAFBE925A9}" type="pres">
      <dgm:prSet presAssocID="{5E96EB4B-062A-4910-92E7-601B5CF6B63B}" presName="parTx" presStyleLbl="revTx" presStyleIdx="0" presStyleCnt="4">
        <dgm:presLayoutVars>
          <dgm:chMax val="0"/>
          <dgm:chPref val="0"/>
        </dgm:presLayoutVars>
      </dgm:prSet>
      <dgm:spPr/>
      <dgm:t>
        <a:bodyPr/>
        <a:lstStyle/>
        <a:p>
          <a:endParaRPr lang="en-US"/>
        </a:p>
      </dgm:t>
    </dgm:pt>
    <dgm:pt modelId="{146A4389-3D81-46F9-A0CF-8DCB3634670D}" type="pres">
      <dgm:prSet presAssocID="{ED103367-C4F6-487D-BB75-DD664C76499B}" presName="sibTrans" presStyleCnt="0"/>
      <dgm:spPr/>
    </dgm:pt>
    <dgm:pt modelId="{F287869F-843C-4BD0-9DF3-5C3CB41320B8}" type="pres">
      <dgm:prSet presAssocID="{7259BE42-E67D-44CF-85E9-D0334079B42D}" presName="compNode" presStyleCnt="0"/>
      <dgm:spPr/>
    </dgm:pt>
    <dgm:pt modelId="{B1DB7277-0401-4FCB-A00C-0DE6F309FE68}" type="pres">
      <dgm:prSet presAssocID="{7259BE42-E67D-44CF-85E9-D0334079B42D}" presName="bgRect" presStyleLbl="bgShp" presStyleIdx="1" presStyleCnt="4"/>
      <dgm:spPr/>
    </dgm:pt>
    <dgm:pt modelId="{D38A1E51-331B-459D-BD22-F6BBE5B9483B}" type="pres">
      <dgm:prSet presAssocID="{7259BE42-E67D-44CF-85E9-D0334079B42D}"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lassroom"/>
        </a:ext>
      </dgm:extLst>
    </dgm:pt>
    <dgm:pt modelId="{6B950DDC-FEE9-48D6-B0FA-6EC158E1E89C}" type="pres">
      <dgm:prSet presAssocID="{7259BE42-E67D-44CF-85E9-D0334079B42D}" presName="spaceRect" presStyleCnt="0"/>
      <dgm:spPr/>
    </dgm:pt>
    <dgm:pt modelId="{00EE4434-BADB-46DB-B29E-0A00CD98BDF7}" type="pres">
      <dgm:prSet presAssocID="{7259BE42-E67D-44CF-85E9-D0334079B42D}" presName="parTx" presStyleLbl="revTx" presStyleIdx="1" presStyleCnt="4">
        <dgm:presLayoutVars>
          <dgm:chMax val="0"/>
          <dgm:chPref val="0"/>
        </dgm:presLayoutVars>
      </dgm:prSet>
      <dgm:spPr/>
      <dgm:t>
        <a:bodyPr/>
        <a:lstStyle/>
        <a:p>
          <a:endParaRPr lang="en-US"/>
        </a:p>
      </dgm:t>
    </dgm:pt>
    <dgm:pt modelId="{7D961A94-AE1B-4818-B519-1A5129B68A8D}" type="pres">
      <dgm:prSet presAssocID="{B503BFC5-D15C-40A1-9323-781B0A20CC38}" presName="sibTrans" presStyleCnt="0"/>
      <dgm:spPr/>
    </dgm:pt>
    <dgm:pt modelId="{6755BEF2-D2E0-4911-8A29-2A31A26A88B8}" type="pres">
      <dgm:prSet presAssocID="{F0A568E8-63C7-41E9-81E3-B18F8BA4D99B}" presName="compNode" presStyleCnt="0"/>
      <dgm:spPr/>
    </dgm:pt>
    <dgm:pt modelId="{EAC81A99-9E20-455B-8F35-37F4FE20A717}" type="pres">
      <dgm:prSet presAssocID="{F0A568E8-63C7-41E9-81E3-B18F8BA4D99B}" presName="bgRect" presStyleLbl="bgShp" presStyleIdx="2" presStyleCnt="4"/>
      <dgm:spPr/>
    </dgm:pt>
    <dgm:pt modelId="{FDB6BD10-9E94-4731-8C9E-071C463FB5F1}" type="pres">
      <dgm:prSet presAssocID="{F0A568E8-63C7-41E9-81E3-B18F8BA4D99B}"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Person with Idea"/>
        </a:ext>
      </dgm:extLst>
    </dgm:pt>
    <dgm:pt modelId="{CDBC9D6A-72FA-4487-B6B7-AF063708FB41}" type="pres">
      <dgm:prSet presAssocID="{F0A568E8-63C7-41E9-81E3-B18F8BA4D99B}" presName="spaceRect" presStyleCnt="0"/>
      <dgm:spPr/>
    </dgm:pt>
    <dgm:pt modelId="{561DD435-7D5B-4B85-9F4D-8AECAC13BB48}" type="pres">
      <dgm:prSet presAssocID="{F0A568E8-63C7-41E9-81E3-B18F8BA4D99B}" presName="parTx" presStyleLbl="revTx" presStyleIdx="2" presStyleCnt="4">
        <dgm:presLayoutVars>
          <dgm:chMax val="0"/>
          <dgm:chPref val="0"/>
        </dgm:presLayoutVars>
      </dgm:prSet>
      <dgm:spPr/>
      <dgm:t>
        <a:bodyPr/>
        <a:lstStyle/>
        <a:p>
          <a:endParaRPr lang="en-US"/>
        </a:p>
      </dgm:t>
    </dgm:pt>
    <dgm:pt modelId="{36AC353F-2202-4463-829B-555CD6093E91}" type="pres">
      <dgm:prSet presAssocID="{1913EFF8-0359-4376-A014-40B3BC916F05}" presName="sibTrans" presStyleCnt="0"/>
      <dgm:spPr/>
    </dgm:pt>
    <dgm:pt modelId="{DBAF14D9-56FC-47CD-8462-95683E3EA276}" type="pres">
      <dgm:prSet presAssocID="{26ACEE30-6A7D-4745-82CF-55F07241AF12}" presName="compNode" presStyleCnt="0"/>
      <dgm:spPr/>
    </dgm:pt>
    <dgm:pt modelId="{762CC403-D0A2-407A-B466-EB2F705D8E65}" type="pres">
      <dgm:prSet presAssocID="{26ACEE30-6A7D-4745-82CF-55F07241AF12}" presName="bgRect" presStyleLbl="bgShp" presStyleIdx="3" presStyleCnt="4"/>
      <dgm:spPr/>
    </dgm:pt>
    <dgm:pt modelId="{E9B0767C-6301-4483-BF2A-D943BE5EBF98}" type="pres">
      <dgm:prSet presAssocID="{26ACEE30-6A7D-4745-82CF-55F07241AF12}"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Programmer"/>
        </a:ext>
      </dgm:extLst>
    </dgm:pt>
    <dgm:pt modelId="{DC82C629-07FE-4F6B-A913-00FD2388F524}" type="pres">
      <dgm:prSet presAssocID="{26ACEE30-6A7D-4745-82CF-55F07241AF12}" presName="spaceRect" presStyleCnt="0"/>
      <dgm:spPr/>
    </dgm:pt>
    <dgm:pt modelId="{FDE6E5B3-231F-4E6B-B88C-D7B81886CFE0}" type="pres">
      <dgm:prSet presAssocID="{26ACEE30-6A7D-4745-82CF-55F07241AF12}" presName="parTx" presStyleLbl="revTx" presStyleIdx="3" presStyleCnt="4">
        <dgm:presLayoutVars>
          <dgm:chMax val="0"/>
          <dgm:chPref val="0"/>
        </dgm:presLayoutVars>
      </dgm:prSet>
      <dgm:spPr/>
      <dgm:t>
        <a:bodyPr/>
        <a:lstStyle/>
        <a:p>
          <a:endParaRPr lang="en-US"/>
        </a:p>
      </dgm:t>
    </dgm:pt>
  </dgm:ptLst>
  <dgm:cxnLst>
    <dgm:cxn modelId="{C303DFC1-A0B0-45AF-90E8-3BCBE26CD83A}" srcId="{844327A6-AAE2-403E-B378-8BD7C88E3D74}" destId="{F0A568E8-63C7-41E9-81E3-B18F8BA4D99B}" srcOrd="2" destOrd="0" parTransId="{6DACC44B-2DBC-4CEF-8BF6-6A979CB74BE7}" sibTransId="{1913EFF8-0359-4376-A014-40B3BC916F05}"/>
    <dgm:cxn modelId="{FDED4338-CCC9-4BA4-B3AE-56A4022F52B1}" type="presOf" srcId="{5E96EB4B-062A-4910-92E7-601B5CF6B63B}" destId="{7AA32D24-CF69-488C-A7E8-20FAFBE925A9}" srcOrd="0" destOrd="0" presId="urn:microsoft.com/office/officeart/2018/2/layout/IconVerticalSolidList"/>
    <dgm:cxn modelId="{17757229-3C51-4ACB-8660-347E7CDB985F}" type="presOf" srcId="{844327A6-AAE2-403E-B378-8BD7C88E3D74}" destId="{1EAA4A8F-0FF0-44AE-8727-3F98669FB14E}" srcOrd="0" destOrd="0" presId="urn:microsoft.com/office/officeart/2018/2/layout/IconVerticalSolidList"/>
    <dgm:cxn modelId="{76C68E3D-55A1-4711-95D9-1966819D615D}" srcId="{844327A6-AAE2-403E-B378-8BD7C88E3D74}" destId="{7259BE42-E67D-44CF-85E9-D0334079B42D}" srcOrd="1" destOrd="0" parTransId="{410D36B4-5E05-4E45-AFB3-65A3ACFB2B7C}" sibTransId="{B503BFC5-D15C-40A1-9323-781B0A20CC38}"/>
    <dgm:cxn modelId="{69EA9A65-7576-4BBB-8C4E-CE9E88E5BEAA}" type="presOf" srcId="{7259BE42-E67D-44CF-85E9-D0334079B42D}" destId="{00EE4434-BADB-46DB-B29E-0A00CD98BDF7}" srcOrd="0" destOrd="0" presId="urn:microsoft.com/office/officeart/2018/2/layout/IconVerticalSolidList"/>
    <dgm:cxn modelId="{C2103414-37C6-4B75-981E-B48F2244AB05}" srcId="{844327A6-AAE2-403E-B378-8BD7C88E3D74}" destId="{26ACEE30-6A7D-4745-82CF-55F07241AF12}" srcOrd="3" destOrd="0" parTransId="{0EC83079-1F8C-49F6-BBAD-412116FA6E23}" sibTransId="{37018CC5-253C-44FC-BEF1-7085E2B1E04F}"/>
    <dgm:cxn modelId="{A7E1B8B9-8B7D-4CBC-93A2-9F71E7E6BC04}" type="presOf" srcId="{F0A568E8-63C7-41E9-81E3-B18F8BA4D99B}" destId="{561DD435-7D5B-4B85-9F4D-8AECAC13BB48}" srcOrd="0" destOrd="0" presId="urn:microsoft.com/office/officeart/2018/2/layout/IconVerticalSolidList"/>
    <dgm:cxn modelId="{F0864603-8C02-476A-A2EB-559C07E6F6FF}" srcId="{844327A6-AAE2-403E-B378-8BD7C88E3D74}" destId="{5E96EB4B-062A-4910-92E7-601B5CF6B63B}" srcOrd="0" destOrd="0" parTransId="{871B7036-E291-4DD6-B578-24E0CAAF9EBA}" sibTransId="{ED103367-C4F6-487D-BB75-DD664C76499B}"/>
    <dgm:cxn modelId="{015FFE2B-0D48-431D-8CB4-1C8CF1E4AC41}" type="presOf" srcId="{26ACEE30-6A7D-4745-82CF-55F07241AF12}" destId="{FDE6E5B3-231F-4E6B-B88C-D7B81886CFE0}" srcOrd="0" destOrd="0" presId="urn:microsoft.com/office/officeart/2018/2/layout/IconVerticalSolidList"/>
    <dgm:cxn modelId="{D0A4E763-3195-48DF-9D36-80CD3DC12E16}" type="presParOf" srcId="{1EAA4A8F-0FF0-44AE-8727-3F98669FB14E}" destId="{18D90B5B-704B-43FD-8FA4-21590DF69FBC}" srcOrd="0" destOrd="0" presId="urn:microsoft.com/office/officeart/2018/2/layout/IconVerticalSolidList"/>
    <dgm:cxn modelId="{8C68A5E9-C807-4AE1-9586-1F29FFE42DF8}" type="presParOf" srcId="{18D90B5B-704B-43FD-8FA4-21590DF69FBC}" destId="{7B3E0680-97AD-47DA-AC19-95CE252C62B7}" srcOrd="0" destOrd="0" presId="urn:microsoft.com/office/officeart/2018/2/layout/IconVerticalSolidList"/>
    <dgm:cxn modelId="{C57168AC-5D22-4772-9FAD-4F8E32CAA4B4}" type="presParOf" srcId="{18D90B5B-704B-43FD-8FA4-21590DF69FBC}" destId="{94372812-CC53-4D37-90C4-FB44164CBD19}" srcOrd="1" destOrd="0" presId="urn:microsoft.com/office/officeart/2018/2/layout/IconVerticalSolidList"/>
    <dgm:cxn modelId="{94728DAD-05A2-48E5-B187-835B77024098}" type="presParOf" srcId="{18D90B5B-704B-43FD-8FA4-21590DF69FBC}" destId="{2AC921EA-1CE7-406D-B487-46121347701E}" srcOrd="2" destOrd="0" presId="urn:microsoft.com/office/officeart/2018/2/layout/IconVerticalSolidList"/>
    <dgm:cxn modelId="{E4615C03-282E-491A-A224-6EE29AC2EE3C}" type="presParOf" srcId="{18D90B5B-704B-43FD-8FA4-21590DF69FBC}" destId="{7AA32D24-CF69-488C-A7E8-20FAFBE925A9}" srcOrd="3" destOrd="0" presId="urn:microsoft.com/office/officeart/2018/2/layout/IconVerticalSolidList"/>
    <dgm:cxn modelId="{3CE2E025-D87E-4772-932F-CA29B6B17C60}" type="presParOf" srcId="{1EAA4A8F-0FF0-44AE-8727-3F98669FB14E}" destId="{146A4389-3D81-46F9-A0CF-8DCB3634670D}" srcOrd="1" destOrd="0" presId="urn:microsoft.com/office/officeart/2018/2/layout/IconVerticalSolidList"/>
    <dgm:cxn modelId="{53BBA1A8-3A5C-4F8E-AAE9-D1484DAED9AD}" type="presParOf" srcId="{1EAA4A8F-0FF0-44AE-8727-3F98669FB14E}" destId="{F287869F-843C-4BD0-9DF3-5C3CB41320B8}" srcOrd="2" destOrd="0" presId="urn:microsoft.com/office/officeart/2018/2/layout/IconVerticalSolidList"/>
    <dgm:cxn modelId="{7C33DAD6-DC28-4B49-A68E-7B97D1CCB681}" type="presParOf" srcId="{F287869F-843C-4BD0-9DF3-5C3CB41320B8}" destId="{B1DB7277-0401-4FCB-A00C-0DE6F309FE68}" srcOrd="0" destOrd="0" presId="urn:microsoft.com/office/officeart/2018/2/layout/IconVerticalSolidList"/>
    <dgm:cxn modelId="{F3C84DC9-51A5-4155-A128-2060D4DCD87C}" type="presParOf" srcId="{F287869F-843C-4BD0-9DF3-5C3CB41320B8}" destId="{D38A1E51-331B-459D-BD22-F6BBE5B9483B}" srcOrd="1" destOrd="0" presId="urn:microsoft.com/office/officeart/2018/2/layout/IconVerticalSolidList"/>
    <dgm:cxn modelId="{F4ECBF2D-891F-4767-BC23-367F91F8092D}" type="presParOf" srcId="{F287869F-843C-4BD0-9DF3-5C3CB41320B8}" destId="{6B950DDC-FEE9-48D6-B0FA-6EC158E1E89C}" srcOrd="2" destOrd="0" presId="urn:microsoft.com/office/officeart/2018/2/layout/IconVerticalSolidList"/>
    <dgm:cxn modelId="{BF34DD63-589E-4D3D-AC29-3DE303BB25D2}" type="presParOf" srcId="{F287869F-843C-4BD0-9DF3-5C3CB41320B8}" destId="{00EE4434-BADB-46DB-B29E-0A00CD98BDF7}" srcOrd="3" destOrd="0" presId="urn:microsoft.com/office/officeart/2018/2/layout/IconVerticalSolidList"/>
    <dgm:cxn modelId="{6FC44655-0CA1-44B9-A6D2-ACF536D1B55E}" type="presParOf" srcId="{1EAA4A8F-0FF0-44AE-8727-3F98669FB14E}" destId="{7D961A94-AE1B-4818-B519-1A5129B68A8D}" srcOrd="3" destOrd="0" presId="urn:microsoft.com/office/officeart/2018/2/layout/IconVerticalSolidList"/>
    <dgm:cxn modelId="{C58CA41E-59A7-4936-92A1-6C9048DBEE13}" type="presParOf" srcId="{1EAA4A8F-0FF0-44AE-8727-3F98669FB14E}" destId="{6755BEF2-D2E0-4911-8A29-2A31A26A88B8}" srcOrd="4" destOrd="0" presId="urn:microsoft.com/office/officeart/2018/2/layout/IconVerticalSolidList"/>
    <dgm:cxn modelId="{E9F7C100-1A5F-4AC9-9242-E039B3A80E7C}" type="presParOf" srcId="{6755BEF2-D2E0-4911-8A29-2A31A26A88B8}" destId="{EAC81A99-9E20-455B-8F35-37F4FE20A717}" srcOrd="0" destOrd="0" presId="urn:microsoft.com/office/officeart/2018/2/layout/IconVerticalSolidList"/>
    <dgm:cxn modelId="{C75BE14C-D11B-4E5E-9929-F6731A5A0BAB}" type="presParOf" srcId="{6755BEF2-D2E0-4911-8A29-2A31A26A88B8}" destId="{FDB6BD10-9E94-4731-8C9E-071C463FB5F1}" srcOrd="1" destOrd="0" presId="urn:microsoft.com/office/officeart/2018/2/layout/IconVerticalSolidList"/>
    <dgm:cxn modelId="{5ADBCEC2-ADCE-4D21-B14C-950D3B9E065F}" type="presParOf" srcId="{6755BEF2-D2E0-4911-8A29-2A31A26A88B8}" destId="{CDBC9D6A-72FA-4487-B6B7-AF063708FB41}" srcOrd="2" destOrd="0" presId="urn:microsoft.com/office/officeart/2018/2/layout/IconVerticalSolidList"/>
    <dgm:cxn modelId="{E9E5FFFE-6AEC-43E0-8460-6D1597A96C90}" type="presParOf" srcId="{6755BEF2-D2E0-4911-8A29-2A31A26A88B8}" destId="{561DD435-7D5B-4B85-9F4D-8AECAC13BB48}" srcOrd="3" destOrd="0" presId="urn:microsoft.com/office/officeart/2018/2/layout/IconVerticalSolidList"/>
    <dgm:cxn modelId="{35A6D655-ADF3-46AB-A1BF-65BF64BB28A2}" type="presParOf" srcId="{1EAA4A8F-0FF0-44AE-8727-3F98669FB14E}" destId="{36AC353F-2202-4463-829B-555CD6093E91}" srcOrd="5" destOrd="0" presId="urn:microsoft.com/office/officeart/2018/2/layout/IconVerticalSolidList"/>
    <dgm:cxn modelId="{1E2ED83D-7A17-40E4-BCAE-FB14FB3CC15E}" type="presParOf" srcId="{1EAA4A8F-0FF0-44AE-8727-3F98669FB14E}" destId="{DBAF14D9-56FC-47CD-8462-95683E3EA276}" srcOrd="6" destOrd="0" presId="urn:microsoft.com/office/officeart/2018/2/layout/IconVerticalSolidList"/>
    <dgm:cxn modelId="{CE930F40-FBCC-4C30-99F8-2FE7D75CE017}" type="presParOf" srcId="{DBAF14D9-56FC-47CD-8462-95683E3EA276}" destId="{762CC403-D0A2-407A-B466-EB2F705D8E65}" srcOrd="0" destOrd="0" presId="urn:microsoft.com/office/officeart/2018/2/layout/IconVerticalSolidList"/>
    <dgm:cxn modelId="{BDD91832-6307-4792-A0D2-F4A028C89DED}" type="presParOf" srcId="{DBAF14D9-56FC-47CD-8462-95683E3EA276}" destId="{E9B0767C-6301-4483-BF2A-D943BE5EBF98}" srcOrd="1" destOrd="0" presId="urn:microsoft.com/office/officeart/2018/2/layout/IconVerticalSolidList"/>
    <dgm:cxn modelId="{882E4798-83E2-4AC0-99E2-D3541C677C14}" type="presParOf" srcId="{DBAF14D9-56FC-47CD-8462-95683E3EA276}" destId="{DC82C629-07FE-4F6B-A913-00FD2388F524}" srcOrd="2" destOrd="0" presId="urn:microsoft.com/office/officeart/2018/2/layout/IconVerticalSolidList"/>
    <dgm:cxn modelId="{9AEFCA9A-DFEE-4860-8529-A871F568926C}" type="presParOf" srcId="{DBAF14D9-56FC-47CD-8462-95683E3EA276}" destId="{FDE6E5B3-231F-4E6B-B88C-D7B81886CFE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6C2AA-8E98-2F45-8253-B3E8121E931D}">
      <dsp:nvSpPr>
        <dsp:cNvPr id="0" name=""/>
        <dsp:cNvSpPr/>
      </dsp:nvSpPr>
      <dsp:spPr>
        <a:xfrm>
          <a:off x="3295" y="130229"/>
          <a:ext cx="3212958" cy="12851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kern="1200" dirty="0"/>
            <a:t>1. </a:t>
          </a:r>
        </a:p>
        <a:p>
          <a:pPr lvl="0" algn="ctr" defTabSz="1377950">
            <a:lnSpc>
              <a:spcPct val="90000"/>
            </a:lnSpc>
            <a:spcBef>
              <a:spcPct val="0"/>
            </a:spcBef>
            <a:spcAft>
              <a:spcPct val="35000"/>
            </a:spcAft>
          </a:pPr>
          <a:r>
            <a:rPr lang="en-US" sz="3100" kern="1200" dirty="0"/>
            <a:t>Readiness</a:t>
          </a:r>
        </a:p>
      </dsp:txBody>
      <dsp:txXfrm>
        <a:off x="3295" y="130229"/>
        <a:ext cx="3212958" cy="1285183"/>
      </dsp:txXfrm>
    </dsp:sp>
    <dsp:sp modelId="{444827F6-1A2F-9242-A4C6-2BE6D0DFA23C}">
      <dsp:nvSpPr>
        <dsp:cNvPr id="0" name=""/>
        <dsp:cNvSpPr/>
      </dsp:nvSpPr>
      <dsp:spPr>
        <a:xfrm>
          <a:off x="3295" y="1415413"/>
          <a:ext cx="3212958" cy="28081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85750" lvl="1" indent="-285750" algn="l" defTabSz="1289050">
            <a:lnSpc>
              <a:spcPct val="90000"/>
            </a:lnSpc>
            <a:spcBef>
              <a:spcPct val="0"/>
            </a:spcBef>
            <a:spcAft>
              <a:spcPct val="15000"/>
            </a:spcAft>
            <a:buChar char="••"/>
          </a:pPr>
          <a:endParaRPr lang="en-US" sz="2900" kern="1200" dirty="0"/>
        </a:p>
        <a:p>
          <a:pPr marL="228600" lvl="1" indent="-228600" algn="l" defTabSz="1155700">
            <a:lnSpc>
              <a:spcPct val="90000"/>
            </a:lnSpc>
            <a:spcBef>
              <a:spcPct val="0"/>
            </a:spcBef>
            <a:spcAft>
              <a:spcPct val="15000"/>
            </a:spcAft>
            <a:buChar char="••"/>
          </a:pPr>
          <a:r>
            <a:rPr lang="en-US" sz="2600" kern="1200" dirty="0"/>
            <a:t>Academic Readiness</a:t>
          </a:r>
        </a:p>
        <a:p>
          <a:pPr marL="228600" lvl="1" indent="-228600" algn="l" defTabSz="1155700">
            <a:lnSpc>
              <a:spcPct val="90000"/>
            </a:lnSpc>
            <a:spcBef>
              <a:spcPct val="0"/>
            </a:spcBef>
            <a:spcAft>
              <a:spcPct val="15000"/>
            </a:spcAft>
            <a:buChar char="••"/>
          </a:pPr>
          <a:endParaRPr lang="en-US" sz="2600" kern="1200" dirty="0"/>
        </a:p>
        <a:p>
          <a:pPr marL="228600" lvl="1" indent="-228600" algn="l" defTabSz="1155700">
            <a:lnSpc>
              <a:spcPct val="90000"/>
            </a:lnSpc>
            <a:spcBef>
              <a:spcPct val="0"/>
            </a:spcBef>
            <a:spcAft>
              <a:spcPct val="15000"/>
            </a:spcAft>
            <a:buChar char="••"/>
          </a:pPr>
          <a:r>
            <a:rPr lang="en-US" sz="2600" kern="1200" dirty="0"/>
            <a:t>Proficiency strategies</a:t>
          </a:r>
        </a:p>
      </dsp:txBody>
      <dsp:txXfrm>
        <a:off x="3295" y="1415413"/>
        <a:ext cx="3212958" cy="2808135"/>
      </dsp:txXfrm>
    </dsp:sp>
    <dsp:sp modelId="{283695B3-69E8-3844-A684-D93192F87B80}">
      <dsp:nvSpPr>
        <dsp:cNvPr id="0" name=""/>
        <dsp:cNvSpPr/>
      </dsp:nvSpPr>
      <dsp:spPr>
        <a:xfrm>
          <a:off x="3666068" y="130229"/>
          <a:ext cx="3212958" cy="12851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kern="1200" dirty="0"/>
            <a:t>2. </a:t>
          </a:r>
        </a:p>
        <a:p>
          <a:pPr lvl="0" algn="ctr" defTabSz="1377950">
            <a:lnSpc>
              <a:spcPct val="90000"/>
            </a:lnSpc>
            <a:spcBef>
              <a:spcPct val="0"/>
            </a:spcBef>
            <a:spcAft>
              <a:spcPct val="35000"/>
            </a:spcAft>
          </a:pPr>
          <a:r>
            <a:rPr lang="en-US" sz="3100" kern="1200" dirty="0"/>
            <a:t>Matriculation</a:t>
          </a:r>
        </a:p>
      </dsp:txBody>
      <dsp:txXfrm>
        <a:off x="3666068" y="130229"/>
        <a:ext cx="3212958" cy="1285183"/>
      </dsp:txXfrm>
    </dsp:sp>
    <dsp:sp modelId="{9E804754-2D08-7D4F-B9BC-8646EF4B5770}">
      <dsp:nvSpPr>
        <dsp:cNvPr id="0" name=""/>
        <dsp:cNvSpPr/>
      </dsp:nvSpPr>
      <dsp:spPr>
        <a:xfrm>
          <a:off x="3666068" y="1415413"/>
          <a:ext cx="3212958" cy="28081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85750" lvl="1" indent="-285750" algn="l" defTabSz="1289050">
            <a:lnSpc>
              <a:spcPct val="90000"/>
            </a:lnSpc>
            <a:spcBef>
              <a:spcPct val="0"/>
            </a:spcBef>
            <a:spcAft>
              <a:spcPct val="15000"/>
            </a:spcAft>
            <a:buChar char="••"/>
          </a:pPr>
          <a:endParaRPr lang="en-US" sz="2900" kern="1200" dirty="0"/>
        </a:p>
        <a:p>
          <a:pPr marL="228600" lvl="1" indent="-228600" algn="l" defTabSz="1155700">
            <a:lnSpc>
              <a:spcPct val="90000"/>
            </a:lnSpc>
            <a:spcBef>
              <a:spcPct val="0"/>
            </a:spcBef>
            <a:spcAft>
              <a:spcPct val="15000"/>
            </a:spcAft>
            <a:buChar char="••"/>
          </a:pPr>
          <a:r>
            <a:rPr lang="en-US" sz="2600" kern="1200" dirty="0"/>
            <a:t>Alignment of requirements</a:t>
          </a:r>
        </a:p>
        <a:p>
          <a:pPr marL="228600" lvl="1" indent="-228600" algn="l" defTabSz="1155700">
            <a:lnSpc>
              <a:spcPct val="90000"/>
            </a:lnSpc>
            <a:spcBef>
              <a:spcPct val="0"/>
            </a:spcBef>
            <a:spcAft>
              <a:spcPct val="15000"/>
            </a:spcAft>
            <a:buChar char="••"/>
          </a:pPr>
          <a:endParaRPr lang="en-US" sz="2600" kern="1200" dirty="0"/>
        </a:p>
        <a:p>
          <a:pPr marL="228600" lvl="1" indent="-228600" algn="l" defTabSz="1155700">
            <a:lnSpc>
              <a:spcPct val="90000"/>
            </a:lnSpc>
            <a:spcBef>
              <a:spcPct val="0"/>
            </a:spcBef>
            <a:spcAft>
              <a:spcPct val="15000"/>
            </a:spcAft>
            <a:buChar char="••"/>
          </a:pPr>
          <a:r>
            <a:rPr lang="en-US" sz="2600" kern="1200" dirty="0"/>
            <a:t>FAFSA completion efforts</a:t>
          </a:r>
        </a:p>
      </dsp:txBody>
      <dsp:txXfrm>
        <a:off x="3666068" y="1415413"/>
        <a:ext cx="3212958" cy="2808135"/>
      </dsp:txXfrm>
    </dsp:sp>
    <dsp:sp modelId="{CDAAC99D-6535-8945-84D2-39127D7195D0}">
      <dsp:nvSpPr>
        <dsp:cNvPr id="0" name=""/>
        <dsp:cNvSpPr/>
      </dsp:nvSpPr>
      <dsp:spPr>
        <a:xfrm>
          <a:off x="7328841" y="130229"/>
          <a:ext cx="3212958" cy="12851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kern="1200" dirty="0"/>
            <a:t>3. </a:t>
          </a:r>
        </a:p>
        <a:p>
          <a:pPr lvl="0" algn="ctr" defTabSz="1377950">
            <a:lnSpc>
              <a:spcPct val="90000"/>
            </a:lnSpc>
            <a:spcBef>
              <a:spcPct val="0"/>
            </a:spcBef>
            <a:spcAft>
              <a:spcPct val="35000"/>
            </a:spcAft>
          </a:pPr>
          <a:r>
            <a:rPr lang="en-US" sz="3100" kern="1200" dirty="0"/>
            <a:t>Communication</a:t>
          </a:r>
        </a:p>
      </dsp:txBody>
      <dsp:txXfrm>
        <a:off x="7328841" y="130229"/>
        <a:ext cx="3212958" cy="1285183"/>
      </dsp:txXfrm>
    </dsp:sp>
    <dsp:sp modelId="{1B7C9DC9-27DC-E84C-AFDD-9CDE8CE0A4A0}">
      <dsp:nvSpPr>
        <dsp:cNvPr id="0" name=""/>
        <dsp:cNvSpPr/>
      </dsp:nvSpPr>
      <dsp:spPr>
        <a:xfrm>
          <a:off x="7328841" y="1415413"/>
          <a:ext cx="3212958" cy="28081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85750" lvl="1" indent="-285750" algn="l" defTabSz="1289050">
            <a:lnSpc>
              <a:spcPct val="90000"/>
            </a:lnSpc>
            <a:spcBef>
              <a:spcPct val="0"/>
            </a:spcBef>
            <a:spcAft>
              <a:spcPct val="15000"/>
            </a:spcAft>
            <a:buChar char="••"/>
          </a:pPr>
          <a:endParaRPr lang="en-US" sz="2900" kern="1200" dirty="0"/>
        </a:p>
        <a:p>
          <a:pPr marL="228600" lvl="1" indent="-228600" algn="l" defTabSz="1155700">
            <a:lnSpc>
              <a:spcPct val="90000"/>
            </a:lnSpc>
            <a:spcBef>
              <a:spcPct val="0"/>
            </a:spcBef>
            <a:spcAft>
              <a:spcPct val="15000"/>
            </a:spcAft>
            <a:buChar char="••"/>
          </a:pPr>
          <a:r>
            <a:rPr lang="en-US" sz="2600" kern="1200" dirty="0"/>
            <a:t>Transition to College </a:t>
          </a:r>
          <a:r>
            <a:rPr lang="en-US" sz="2600" kern="1200" dirty="0" err="1"/>
            <a:t>eGuide</a:t>
          </a:r>
          <a:endParaRPr lang="en-US" sz="2600" kern="1200" dirty="0"/>
        </a:p>
        <a:p>
          <a:pPr marL="228600" lvl="1" indent="-228600" algn="l" defTabSz="1155700">
            <a:lnSpc>
              <a:spcPct val="90000"/>
            </a:lnSpc>
            <a:spcBef>
              <a:spcPct val="0"/>
            </a:spcBef>
            <a:spcAft>
              <a:spcPct val="15000"/>
            </a:spcAft>
            <a:buChar char="••"/>
          </a:pPr>
          <a:endParaRPr lang="en-US" sz="2600" kern="1200" dirty="0"/>
        </a:p>
        <a:p>
          <a:pPr marL="228600" lvl="1" indent="-228600" algn="l" defTabSz="1155700">
            <a:lnSpc>
              <a:spcPct val="90000"/>
            </a:lnSpc>
            <a:spcBef>
              <a:spcPct val="0"/>
            </a:spcBef>
            <a:spcAft>
              <a:spcPct val="15000"/>
            </a:spcAft>
            <a:buChar char="••"/>
          </a:pPr>
          <a:r>
            <a:rPr lang="en-US" sz="2600" kern="1200" dirty="0"/>
            <a:t>Major-aligned college credit </a:t>
          </a:r>
        </a:p>
      </dsp:txBody>
      <dsp:txXfrm>
        <a:off x="7328841" y="1415413"/>
        <a:ext cx="3212958" cy="2808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B1BE5-6B96-4576-A6E7-39395C75E7B8}">
      <dsp:nvSpPr>
        <dsp:cNvPr id="0" name=""/>
        <dsp:cNvSpPr/>
      </dsp:nvSpPr>
      <dsp:spPr>
        <a:xfrm>
          <a:off x="0" y="4302016"/>
          <a:ext cx="3687482" cy="9411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Middle School</a:t>
          </a:r>
        </a:p>
      </dsp:txBody>
      <dsp:txXfrm>
        <a:off x="0" y="4302016"/>
        <a:ext cx="3687482" cy="508235"/>
      </dsp:txXfrm>
    </dsp:sp>
    <dsp:sp modelId="{F76B1D69-DC23-4045-83B3-6BBB8F96635E}">
      <dsp:nvSpPr>
        <dsp:cNvPr id="0" name=""/>
        <dsp:cNvSpPr/>
      </dsp:nvSpPr>
      <dsp:spPr>
        <a:xfrm>
          <a:off x="0" y="4791428"/>
          <a:ext cx="3687482" cy="4329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n-US" sz="1400" kern="1200">
              <a:latin typeface="Calibri Light" panose="020F0302020204030204"/>
            </a:rPr>
            <a:t>Exposure</a:t>
          </a:r>
          <a:r>
            <a:rPr lang="en-US" sz="1400" kern="1200"/>
            <a:t> to the</a:t>
          </a:r>
          <a:r>
            <a:rPr lang="en-US" sz="1400" kern="1200">
              <a:latin typeface="Calibri Light" panose="020F0302020204030204"/>
            </a:rPr>
            <a:t> </a:t>
          </a:r>
          <a:r>
            <a:rPr lang="en-US" sz="1400" kern="1200"/>
            <a:t>tool</a:t>
          </a:r>
          <a:r>
            <a:rPr lang="en-US" sz="1400" kern="1200">
              <a:latin typeface="Calibri Light" panose="020F0302020204030204"/>
            </a:rPr>
            <a:t> via</a:t>
          </a:r>
          <a:r>
            <a:rPr lang="en-US" sz="1400" kern="1200"/>
            <a:t> Individualized Learning Plans (ILPs)</a:t>
          </a:r>
        </a:p>
      </dsp:txBody>
      <dsp:txXfrm>
        <a:off x="0" y="4791428"/>
        <a:ext cx="3687482" cy="432941"/>
      </dsp:txXfrm>
    </dsp:sp>
    <dsp:sp modelId="{09A808C0-9783-44CB-B11E-6E62802878D9}">
      <dsp:nvSpPr>
        <dsp:cNvPr id="0" name=""/>
        <dsp:cNvSpPr/>
      </dsp:nvSpPr>
      <dsp:spPr>
        <a:xfrm rot="10800000">
          <a:off x="0" y="2868605"/>
          <a:ext cx="3687482" cy="144752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High School</a:t>
          </a:r>
        </a:p>
      </dsp:txBody>
      <dsp:txXfrm rot="-10800000">
        <a:off x="0" y="2868605"/>
        <a:ext cx="3687482" cy="508082"/>
      </dsp:txXfrm>
    </dsp:sp>
    <dsp:sp modelId="{3091EAB3-DE1D-4961-B159-99E234AA866B}">
      <dsp:nvSpPr>
        <dsp:cNvPr id="0" name=""/>
        <dsp:cNvSpPr/>
      </dsp:nvSpPr>
      <dsp:spPr>
        <a:xfrm>
          <a:off x="0" y="3376688"/>
          <a:ext cx="3687482" cy="4328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n-US" sz="1400" kern="1200">
              <a:latin typeface="Calibri Light" panose="020F0302020204030204"/>
            </a:rPr>
            <a:t> </a:t>
          </a:r>
          <a:r>
            <a:rPr lang="en-US" sz="1400" kern="1200"/>
            <a:t>CTE </a:t>
          </a:r>
          <a:r>
            <a:rPr lang="en-US" sz="1400" kern="1200">
              <a:latin typeface="Calibri Light" panose="020F0302020204030204"/>
            </a:rPr>
            <a:t>programs</a:t>
          </a:r>
          <a:r>
            <a:rPr lang="en-US" sz="1400" kern="1200"/>
            <a:t>, pathway </a:t>
          </a:r>
          <a:r>
            <a:rPr lang="en-US" sz="1400" kern="1200">
              <a:latin typeface="Calibri Light" panose="020F0302020204030204"/>
            </a:rPr>
            <a:t>endorsements</a:t>
          </a:r>
          <a:r>
            <a:rPr lang="en-US" sz="1400" kern="1200"/>
            <a:t>, </a:t>
          </a:r>
          <a:r>
            <a:rPr lang="en-US" sz="1400" kern="1200">
              <a:latin typeface="Calibri Light" panose="020F0302020204030204"/>
            </a:rPr>
            <a:t>and advanced coursework </a:t>
          </a:r>
        </a:p>
      </dsp:txBody>
      <dsp:txXfrm>
        <a:off x="0" y="3376688"/>
        <a:ext cx="3687482" cy="432811"/>
      </dsp:txXfrm>
    </dsp:sp>
    <dsp:sp modelId="{6C56C862-60F6-4E26-9D94-EB73ABB82B52}">
      <dsp:nvSpPr>
        <dsp:cNvPr id="0" name=""/>
        <dsp:cNvSpPr/>
      </dsp:nvSpPr>
      <dsp:spPr>
        <a:xfrm rot="10800000">
          <a:off x="0" y="1435194"/>
          <a:ext cx="3687482" cy="144752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College</a:t>
          </a:r>
        </a:p>
      </dsp:txBody>
      <dsp:txXfrm rot="-10800000">
        <a:off x="0" y="1435194"/>
        <a:ext cx="3687482" cy="508082"/>
      </dsp:txXfrm>
    </dsp:sp>
    <dsp:sp modelId="{EF4A736A-FDCC-481D-9CD6-05CECF66E14E}">
      <dsp:nvSpPr>
        <dsp:cNvPr id="0" name=""/>
        <dsp:cNvSpPr/>
      </dsp:nvSpPr>
      <dsp:spPr>
        <a:xfrm>
          <a:off x="0" y="1943276"/>
          <a:ext cx="3687482" cy="4328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a:latin typeface="Calibri Light" panose="020F0302020204030204"/>
            </a:rPr>
            <a:t>College</a:t>
          </a:r>
          <a:r>
            <a:rPr lang="en-US" sz="1400" kern="1200"/>
            <a:t> majors and career clusters at all every college in Rhode Island</a:t>
          </a:r>
        </a:p>
      </dsp:txBody>
      <dsp:txXfrm>
        <a:off x="0" y="1943276"/>
        <a:ext cx="3687482" cy="432811"/>
      </dsp:txXfrm>
    </dsp:sp>
    <dsp:sp modelId="{85E11AE3-D0DD-4BA1-8273-7F565DD85037}">
      <dsp:nvSpPr>
        <dsp:cNvPr id="0" name=""/>
        <dsp:cNvSpPr/>
      </dsp:nvSpPr>
      <dsp:spPr>
        <a:xfrm rot="10800000">
          <a:off x="0" y="1783"/>
          <a:ext cx="3687482" cy="144752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a:t>Career</a:t>
          </a:r>
        </a:p>
      </dsp:txBody>
      <dsp:txXfrm rot="-10800000">
        <a:off x="0" y="1783"/>
        <a:ext cx="3687482" cy="508082"/>
      </dsp:txXfrm>
    </dsp:sp>
    <dsp:sp modelId="{C97860CE-7D30-48BD-8D56-084353C7D073}">
      <dsp:nvSpPr>
        <dsp:cNvPr id="0" name=""/>
        <dsp:cNvSpPr/>
      </dsp:nvSpPr>
      <dsp:spPr>
        <a:xfrm>
          <a:off x="0" y="509865"/>
          <a:ext cx="3687482" cy="4328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lang="en-US" sz="1400" kern="1200">
              <a:latin typeface="Calibri Light" panose="020F0302020204030204"/>
            </a:rPr>
            <a:t>Jobs and earning</a:t>
          </a:r>
          <a:r>
            <a:rPr lang="en-US" sz="1400" kern="1200"/>
            <a:t> </a:t>
          </a:r>
          <a:r>
            <a:rPr lang="en-US" sz="1400" kern="1200">
              <a:latin typeface="Calibri Light" panose="020F0302020204030204"/>
            </a:rPr>
            <a:t>potential </a:t>
          </a:r>
          <a:r>
            <a:rPr lang="en-US" sz="1400" kern="1200"/>
            <a:t>based on real wage data in Rhode Island</a:t>
          </a:r>
        </a:p>
      </dsp:txBody>
      <dsp:txXfrm>
        <a:off x="0" y="509865"/>
        <a:ext cx="3687482" cy="4328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7F948-5AB2-43C8-A801-75E796C51319}">
      <dsp:nvSpPr>
        <dsp:cNvPr id="0" name=""/>
        <dsp:cNvSpPr/>
      </dsp:nvSpPr>
      <dsp:spPr>
        <a:xfrm rot="10800000">
          <a:off x="0" y="0"/>
          <a:ext cx="4758907" cy="1540294"/>
        </a:xfrm>
        <a:prstGeom prst="trapezoid">
          <a:avLst>
            <a:gd name="adj" fmla="val 51493"/>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rtl="0">
            <a:lnSpc>
              <a:spcPct val="90000"/>
            </a:lnSpc>
            <a:spcBef>
              <a:spcPct val="0"/>
            </a:spcBef>
            <a:spcAft>
              <a:spcPct val="35000"/>
            </a:spcAft>
          </a:pPr>
          <a:r>
            <a:rPr lang="en-US" sz="4400" kern="1200">
              <a:latin typeface="Avenir Next LT Pro"/>
            </a:rPr>
            <a:t>203 applications</a:t>
          </a:r>
          <a:endParaRPr lang="en-US" sz="4400" kern="1200"/>
        </a:p>
      </dsp:txBody>
      <dsp:txXfrm rot="-10800000">
        <a:off x="832808" y="0"/>
        <a:ext cx="3093289" cy="1540294"/>
      </dsp:txXfrm>
    </dsp:sp>
    <dsp:sp modelId="{1F2FED24-2949-4711-A440-61F4B7F870C4}">
      <dsp:nvSpPr>
        <dsp:cNvPr id="0" name=""/>
        <dsp:cNvSpPr/>
      </dsp:nvSpPr>
      <dsp:spPr>
        <a:xfrm rot="10800000">
          <a:off x="793151" y="1540293"/>
          <a:ext cx="3172604" cy="1540294"/>
        </a:xfrm>
        <a:prstGeom prst="trapezoid">
          <a:avLst>
            <a:gd name="adj" fmla="val 51493"/>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rtl="0">
            <a:lnSpc>
              <a:spcPct val="90000"/>
            </a:lnSpc>
            <a:spcBef>
              <a:spcPct val="0"/>
            </a:spcBef>
            <a:spcAft>
              <a:spcPct val="35000"/>
            </a:spcAft>
          </a:pPr>
          <a:r>
            <a:rPr lang="en-US" sz="4400" kern="1200">
              <a:latin typeface="Avenir Next LT Pro"/>
            </a:rPr>
            <a:t>75 offers</a:t>
          </a:r>
          <a:endParaRPr lang="en-US" sz="4400" kern="1200"/>
        </a:p>
      </dsp:txBody>
      <dsp:txXfrm rot="-10800000">
        <a:off x="1348356" y="1540293"/>
        <a:ext cx="2062193" cy="1540294"/>
      </dsp:txXfrm>
    </dsp:sp>
    <dsp:sp modelId="{E83105B3-573E-483B-8117-7545DB74E92F}">
      <dsp:nvSpPr>
        <dsp:cNvPr id="0" name=""/>
        <dsp:cNvSpPr/>
      </dsp:nvSpPr>
      <dsp:spPr>
        <a:xfrm rot="10800000">
          <a:off x="1586302" y="3080587"/>
          <a:ext cx="1586302" cy="1540294"/>
        </a:xfrm>
        <a:prstGeom prst="trapezoid">
          <a:avLst>
            <a:gd name="adj" fmla="val 51493"/>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rtl="0">
            <a:lnSpc>
              <a:spcPct val="90000"/>
            </a:lnSpc>
            <a:spcBef>
              <a:spcPct val="0"/>
            </a:spcBef>
            <a:spcAft>
              <a:spcPct val="35000"/>
            </a:spcAft>
          </a:pPr>
          <a:r>
            <a:rPr lang="en-US" sz="4400" kern="1200">
              <a:latin typeface="Avenir Next LT Pro"/>
            </a:rPr>
            <a:t>71</a:t>
          </a:r>
          <a:endParaRPr lang="en-US" sz="4400" kern="1200"/>
        </a:p>
      </dsp:txBody>
      <dsp:txXfrm rot="-10800000">
        <a:off x="1586302" y="3080587"/>
        <a:ext cx="1586302" cy="15402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E0680-97AD-47DA-AC19-95CE252C62B7}">
      <dsp:nvSpPr>
        <dsp:cNvPr id="0" name=""/>
        <dsp:cNvSpPr/>
      </dsp:nvSpPr>
      <dsp:spPr>
        <a:xfrm>
          <a:off x="0" y="2466"/>
          <a:ext cx="7240146" cy="12502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372812-CC53-4D37-90C4-FB44164CBD19}">
      <dsp:nvSpPr>
        <dsp:cNvPr id="0" name=""/>
        <dsp:cNvSpPr/>
      </dsp:nvSpPr>
      <dsp:spPr>
        <a:xfrm>
          <a:off x="378199" y="283772"/>
          <a:ext cx="687635" cy="68763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A32D24-CF69-488C-A7E8-20FAFBE925A9}">
      <dsp:nvSpPr>
        <dsp:cNvPr id="0" name=""/>
        <dsp:cNvSpPr/>
      </dsp:nvSpPr>
      <dsp:spPr>
        <a:xfrm>
          <a:off x="1444033" y="2466"/>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lvl="0" algn="l" defTabSz="977900">
            <a:lnSpc>
              <a:spcPct val="100000"/>
            </a:lnSpc>
            <a:spcBef>
              <a:spcPct val="0"/>
            </a:spcBef>
            <a:spcAft>
              <a:spcPct val="35000"/>
            </a:spcAft>
          </a:pPr>
          <a:r>
            <a:rPr lang="en-US" sz="2200" kern="1200"/>
            <a:t>RIDE – concept, registration, project management</a:t>
          </a:r>
        </a:p>
      </dsp:txBody>
      <dsp:txXfrm>
        <a:off x="1444033" y="2466"/>
        <a:ext cx="5796112" cy="1250245"/>
      </dsp:txXfrm>
    </dsp:sp>
    <dsp:sp modelId="{B1DB7277-0401-4FCB-A00C-0DE6F309FE68}">
      <dsp:nvSpPr>
        <dsp:cNvPr id="0" name=""/>
        <dsp:cNvSpPr/>
      </dsp:nvSpPr>
      <dsp:spPr>
        <a:xfrm>
          <a:off x="0" y="1565273"/>
          <a:ext cx="7240146" cy="125024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8A1E51-331B-459D-BD22-F6BBE5B9483B}">
      <dsp:nvSpPr>
        <dsp:cNvPr id="0" name=""/>
        <dsp:cNvSpPr/>
      </dsp:nvSpPr>
      <dsp:spPr>
        <a:xfrm>
          <a:off x="378199" y="1846579"/>
          <a:ext cx="687635" cy="68763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EE4434-BADB-46DB-B29E-0A00CD98BDF7}">
      <dsp:nvSpPr>
        <dsp:cNvPr id="0" name=""/>
        <dsp:cNvSpPr/>
      </dsp:nvSpPr>
      <dsp:spPr>
        <a:xfrm>
          <a:off x="1444033" y="1565273"/>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lvl="0" algn="l" defTabSz="977900">
            <a:lnSpc>
              <a:spcPct val="100000"/>
            </a:lnSpc>
            <a:spcBef>
              <a:spcPct val="0"/>
            </a:spcBef>
            <a:spcAft>
              <a:spcPct val="35000"/>
            </a:spcAft>
          </a:pPr>
          <a:r>
            <a:rPr lang="en-US" sz="2200" kern="1200"/>
            <a:t>WestEd – content and course development, teacher PD, virtual learning platform</a:t>
          </a:r>
        </a:p>
      </dsp:txBody>
      <dsp:txXfrm>
        <a:off x="1444033" y="1565273"/>
        <a:ext cx="5796112" cy="1250245"/>
      </dsp:txXfrm>
    </dsp:sp>
    <dsp:sp modelId="{EAC81A99-9E20-455B-8F35-37F4FE20A717}">
      <dsp:nvSpPr>
        <dsp:cNvPr id="0" name=""/>
        <dsp:cNvSpPr/>
      </dsp:nvSpPr>
      <dsp:spPr>
        <a:xfrm>
          <a:off x="0" y="3128080"/>
          <a:ext cx="7240146" cy="125024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B6BD10-9E94-4731-8C9E-071C463FB5F1}">
      <dsp:nvSpPr>
        <dsp:cNvPr id="0" name=""/>
        <dsp:cNvSpPr/>
      </dsp:nvSpPr>
      <dsp:spPr>
        <a:xfrm>
          <a:off x="378199" y="3409385"/>
          <a:ext cx="687635" cy="68763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1DD435-7D5B-4B85-9F4D-8AECAC13BB48}">
      <dsp:nvSpPr>
        <dsp:cNvPr id="0" name=""/>
        <dsp:cNvSpPr/>
      </dsp:nvSpPr>
      <dsp:spPr>
        <a:xfrm>
          <a:off x="1444033" y="3128080"/>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lvl="0" algn="l" defTabSz="977900">
            <a:lnSpc>
              <a:spcPct val="100000"/>
            </a:lnSpc>
            <a:spcBef>
              <a:spcPct val="0"/>
            </a:spcBef>
            <a:spcAft>
              <a:spcPct val="35000"/>
            </a:spcAft>
          </a:pPr>
          <a:r>
            <a:rPr lang="en-US" sz="2200" kern="1200"/>
            <a:t>RIPL – student stipends and AI-powered chatbot "Yachty" to answer student questions</a:t>
          </a:r>
        </a:p>
      </dsp:txBody>
      <dsp:txXfrm>
        <a:off x="1444033" y="3128080"/>
        <a:ext cx="5796112" cy="1250245"/>
      </dsp:txXfrm>
    </dsp:sp>
    <dsp:sp modelId="{762CC403-D0A2-407A-B466-EB2F705D8E65}">
      <dsp:nvSpPr>
        <dsp:cNvPr id="0" name=""/>
        <dsp:cNvSpPr/>
      </dsp:nvSpPr>
      <dsp:spPr>
        <a:xfrm>
          <a:off x="0" y="4690887"/>
          <a:ext cx="7240146" cy="125024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B0767C-6301-4483-BF2A-D943BE5EBF98}">
      <dsp:nvSpPr>
        <dsp:cNvPr id="0" name=""/>
        <dsp:cNvSpPr/>
      </dsp:nvSpPr>
      <dsp:spPr>
        <a:xfrm>
          <a:off x="378199" y="4972192"/>
          <a:ext cx="687635" cy="687635"/>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E6E5B3-231F-4E6B-B88C-D7B81886CFE0}">
      <dsp:nvSpPr>
        <dsp:cNvPr id="0" name=""/>
        <dsp:cNvSpPr/>
      </dsp:nvSpPr>
      <dsp:spPr>
        <a:xfrm>
          <a:off x="1444033" y="4690887"/>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lvl="0" algn="l" defTabSz="977900">
            <a:lnSpc>
              <a:spcPct val="100000"/>
            </a:lnSpc>
            <a:spcBef>
              <a:spcPct val="0"/>
            </a:spcBef>
            <a:spcAft>
              <a:spcPct val="35000"/>
            </a:spcAft>
          </a:pPr>
          <a:r>
            <a:rPr lang="en-US" sz="2200" kern="1200"/>
            <a:t>Highlander Institute – customer support (inbox management)</a:t>
          </a:r>
        </a:p>
      </dsp:txBody>
      <dsp:txXfrm>
        <a:off x="1444033" y="4690887"/>
        <a:ext cx="5796112" cy="125024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6AE4A-BB2B-49A3-8443-03760959E23D}" type="datetimeFigureOut">
              <a:rPr lang="en-US"/>
              <a:t>7/20/2020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D36F7-F762-436C-89E1-0B9D07B9EA17}" type="slidenum">
              <a:rPr lang="en-US"/>
              <a:t>‹#›</a:t>
            </a:fld>
            <a:endParaRPr lang="en-US"/>
          </a:p>
        </p:txBody>
      </p:sp>
    </p:spTree>
    <p:extLst>
      <p:ext uri="{BB962C8B-B14F-4D97-AF65-F5344CB8AC3E}">
        <p14:creationId xmlns:p14="http://schemas.microsoft.com/office/powerpoint/2010/main" val="110482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49C71D11-3407-4AC9-93CD-7846001A6480}"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918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49C71D11-3407-4AC9-93CD-7846001A6480}"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008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5F15ED7-86D2-413F-9D8B-F2039ED71205}"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882178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973FEE-EC2D-493C-9A83-CD9E485DAB2F}"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990992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B12895-9A91-4797-8CA1-C4E129AC3A8A}"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625570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8907A2-9765-47BC-95B7-8C8C3BDA6801}" type="datetime1">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100487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E55337-72E9-4CD6-ACC0-E24F852ABBA8}" type="datetime1">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22747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B2AB5E-494D-40C7-A6E0-EA4FC9C6B576}" type="datetime1">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630445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6A5E8-E454-4149-BC43-00F969B1BC0C}" type="datetime1">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4152347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CF3D99-FCBA-46A9-A328-260325B0D7B5}" type="datetime1">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332761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D68051-3278-47DD-B4DA-ACCF906826CB}" type="datetime1">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303493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7D03C-B3F8-4A53-97B6-E22DEF012415}"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229252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F16422-2118-4F8A-ACCB-79DCC494FB4B}"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42757396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Monday, July 20,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19106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Monday, July 20,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8155646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Monday, July 20,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4553578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Monday, July 20,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6239653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Monday, July 20,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4923584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Monday, July 20,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3029166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Monday, July 20,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71911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Monday, July 20,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4277575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Monday, July 20,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5455561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Monday, July 20,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15742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Monday, July 20,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44275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69F6D-7182-48D9-B8BD-1FAB8ABF25F2}" type="datetime1">
              <a:rPr lang="en-US" smtClean="0"/>
              <a:t>7/20/2020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F8C9-0536-44E3-92CA-2798A712B5A8}" type="slidenum">
              <a:rPr lang="en-US" smtClean="0"/>
              <a:t>‹#›</a:t>
            </a:fld>
            <a:endParaRPr lang="en-US"/>
          </a:p>
        </p:txBody>
      </p:sp>
    </p:spTree>
    <p:extLst>
      <p:ext uri="{BB962C8B-B14F-4D97-AF65-F5344CB8AC3E}">
        <p14:creationId xmlns:p14="http://schemas.microsoft.com/office/powerpoint/2010/main" val="377530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Monday, July 20,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30774915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2.png"/><Relationship Id="rId1" Type="http://schemas.openxmlformats.org/officeDocument/2006/relationships/slideLayout" Target="../slideLayouts/slideLayout24.xml"/><Relationship Id="rId5" Type="http://schemas.openxmlformats.org/officeDocument/2006/relationships/image" Target="NUL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4.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hyperlink" Target="mailto:Elizabeth.Texeira@ride.ri.gov" TargetMode="External"/><Relationship Id="rId4" Type="http://schemas.openxmlformats.org/officeDocument/2006/relationships/hyperlink" Target="http://www.prepare-ri.org/readines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static1.squarespace.com/static/59a81489579fb39e3ef2232f/t/5df90a595d2ec120499bab57/1576602202118/RI+FAFSA+Toolkit+121719.pdf" TargetMode="Externa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prepare-ri.org/readiness" TargetMode="Externa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eg"/><Relationship Id="rId7" Type="http://schemas.openxmlformats.org/officeDocument/2006/relationships/diagramQuickStyle" Target="../diagrams/quickStyle2.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www.prepare-ri.org/readiness" TargetMode="External"/><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3385" y="1122363"/>
            <a:ext cx="10768179" cy="1524000"/>
          </a:xfrm>
        </p:spPr>
        <p:txBody>
          <a:bodyPr>
            <a:normAutofit fontScale="90000"/>
          </a:bodyPr>
          <a:lstStyle/>
          <a:p>
            <a:r>
              <a:rPr lang="en-US" sz="5800" b="1" dirty="0"/>
              <a:t>PrepareRI </a:t>
            </a:r>
            <a:br>
              <a:rPr lang="en-US" sz="5800" b="1" dirty="0"/>
            </a:br>
            <a:r>
              <a:rPr lang="en-US" sz="5800" b="1" dirty="0"/>
              <a:t>College Readiness Project</a:t>
            </a:r>
          </a:p>
        </p:txBody>
      </p:sp>
      <p:sp>
        <p:nvSpPr>
          <p:cNvPr id="3" name="Subtitle 2"/>
          <p:cNvSpPr>
            <a:spLocks noGrp="1"/>
          </p:cNvSpPr>
          <p:nvPr>
            <p:ph type="subTitle" idx="1"/>
          </p:nvPr>
        </p:nvSpPr>
        <p:spPr>
          <a:xfrm>
            <a:off x="703385" y="3439478"/>
            <a:ext cx="10768179" cy="2742882"/>
          </a:xfrm>
        </p:spPr>
        <p:txBody>
          <a:bodyPr vert="horz" lIns="91440" tIns="45720" rIns="91440" bIns="45720" rtlCol="0" anchor="t">
            <a:normAutofit/>
          </a:bodyPr>
          <a:lstStyle/>
          <a:p>
            <a:pPr lvl="0"/>
            <a:r>
              <a:rPr lang="en-US" i="1" dirty="0">
                <a:solidFill>
                  <a:prstClr val="black"/>
                </a:solidFill>
              </a:rPr>
              <a:t>A system-wide effort to prepare all students for college success</a:t>
            </a:r>
          </a:p>
          <a:p>
            <a:pPr lvl="0"/>
            <a:endParaRPr lang="en-US" dirty="0">
              <a:solidFill>
                <a:prstClr val="black"/>
              </a:solidFill>
            </a:endParaRPr>
          </a:p>
          <a:p>
            <a:r>
              <a:rPr lang="en-US" dirty="0"/>
              <a:t>Brown Bag Presentation</a:t>
            </a:r>
            <a:endParaRPr lang="en-US" dirty="0">
              <a:cs typeface="Calibri" panose="020F0502020204030204"/>
            </a:endParaRPr>
          </a:p>
          <a:p>
            <a:r>
              <a:rPr lang="en-US" dirty="0">
                <a:cs typeface="Calibri" panose="020F0502020204030204"/>
              </a:rPr>
              <a:t>July 20, 2020</a:t>
            </a:r>
            <a:endParaRPr lang="en-US" dirty="0">
              <a:solidFill>
                <a:prstClr val="black"/>
              </a:solidFill>
              <a:cs typeface="Calibri"/>
            </a:endParaRPr>
          </a:p>
          <a:p>
            <a:pPr lvl="0"/>
            <a:endParaRPr lang="en-US" dirty="0">
              <a:solidFill>
                <a:prstClr val="black"/>
              </a:solidFill>
            </a:endParaRPr>
          </a:p>
          <a:p>
            <a:endParaRPr lang="en-US" dirty="0">
              <a:solidFill>
                <a:prstClr val="black"/>
              </a:solidFill>
              <a:cs typeface="Calibri"/>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Tree>
    <p:extLst>
      <p:ext uri="{BB962C8B-B14F-4D97-AF65-F5344CB8AC3E}">
        <p14:creationId xmlns:p14="http://schemas.microsoft.com/office/powerpoint/2010/main" val="1975766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
        <p:nvSpPr>
          <p:cNvPr id="8" name="Rectangle 7"/>
          <p:cNvSpPr/>
          <p:nvPr/>
        </p:nvSpPr>
        <p:spPr>
          <a:xfrm>
            <a:off x="8610599" y="1891383"/>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8614769" y="3322277"/>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8610599" y="4751584"/>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73861AB3-357B-6A4A-A492-499E81D0ED8C}"/>
              </a:ext>
            </a:extLst>
          </p:cNvPr>
          <p:cNvPicPr>
            <a:picLocks noChangeAspect="1"/>
          </p:cNvPicPr>
          <p:nvPr/>
        </p:nvPicPr>
        <p:blipFill>
          <a:blip r:embed="rId4"/>
          <a:stretch>
            <a:fillRect/>
          </a:stretch>
        </p:blipFill>
        <p:spPr>
          <a:xfrm>
            <a:off x="230123" y="1064029"/>
            <a:ext cx="8322198" cy="5705346"/>
          </a:xfrm>
          <a:prstGeom prst="rect">
            <a:avLst/>
          </a:prstGeom>
        </p:spPr>
      </p:pic>
    </p:spTree>
    <p:extLst>
      <p:ext uri="{BB962C8B-B14F-4D97-AF65-F5344CB8AC3E}">
        <p14:creationId xmlns:p14="http://schemas.microsoft.com/office/powerpoint/2010/main" val="1844999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2DA72-4206-4BE0-B184-DD84C0DC0C76}"/>
              </a:ext>
            </a:extLst>
          </p:cNvPr>
          <p:cNvSpPr>
            <a:spLocks noGrp="1"/>
          </p:cNvSpPr>
          <p:nvPr>
            <p:ph type="title"/>
          </p:nvPr>
        </p:nvSpPr>
        <p:spPr>
          <a:xfrm>
            <a:off x="365185" y="275495"/>
            <a:ext cx="10240903" cy="658394"/>
          </a:xfrm>
        </p:spPr>
        <p:txBody>
          <a:bodyPr>
            <a:normAutofit/>
          </a:bodyPr>
          <a:lstStyle/>
          <a:p>
            <a:r>
              <a:rPr lang="en-US" dirty="0" smtClean="0">
                <a:latin typeface="Calibri" panose="020F0502020204030204" pitchFamily="34" charset="0"/>
                <a:cs typeface="Calibri" panose="020F0502020204030204" pitchFamily="34" charset="0"/>
              </a:rPr>
              <a:t>Academics - Readiness </a:t>
            </a:r>
            <a:r>
              <a:rPr lang="en-US" dirty="0">
                <a:latin typeface="Calibri" panose="020F0502020204030204" pitchFamily="34" charset="0"/>
                <a:cs typeface="Calibri" panose="020F0502020204030204" pitchFamily="34" charset="0"/>
              </a:rPr>
              <a:t>Project</a:t>
            </a:r>
          </a:p>
        </p:txBody>
      </p:sp>
      <p:sp>
        <p:nvSpPr>
          <p:cNvPr id="3" name="Content Placeholder 2">
            <a:extLst>
              <a:ext uri="{FF2B5EF4-FFF2-40B4-BE49-F238E27FC236}">
                <a16:creationId xmlns:a16="http://schemas.microsoft.com/office/drawing/2014/main" id="{A5D1CBA3-947B-4674-A5BE-930C606E8E8F}"/>
              </a:ext>
            </a:extLst>
          </p:cNvPr>
          <p:cNvSpPr>
            <a:spLocks noGrp="1"/>
          </p:cNvSpPr>
          <p:nvPr>
            <p:ph idx="1"/>
          </p:nvPr>
        </p:nvSpPr>
        <p:spPr>
          <a:xfrm>
            <a:off x="365185" y="1252298"/>
            <a:ext cx="11721770" cy="5091990"/>
          </a:xfrm>
        </p:spPr>
        <p:txBody>
          <a:bodyPr vert="horz" lIns="0" tIns="0" rIns="0" bIns="0" rtlCol="0" anchor="t">
            <a:noAutofit/>
          </a:bodyPr>
          <a:lstStyle/>
          <a:p>
            <a:pPr marL="0" indent="0">
              <a:buNone/>
            </a:pPr>
            <a:r>
              <a:rPr lang="en-US" sz="2200" dirty="0">
                <a:latin typeface="Calibri" panose="020F0502020204030204" pitchFamily="34" charset="0"/>
                <a:cs typeface="Calibri" panose="020F0502020204030204" pitchFamily="34" charset="0"/>
              </a:rPr>
              <a:t>The original six-school, 230 student pilot that launched in January of 2020 was designed:</a:t>
            </a:r>
          </a:p>
          <a:p>
            <a:pPr lvl="1"/>
            <a:endParaRPr lang="en-US" sz="2200" dirty="0">
              <a:latin typeface="Calibri" panose="020F0502020204030204" pitchFamily="34" charset="0"/>
              <a:cs typeface="Calibri" panose="020F0502020204030204" pitchFamily="34" charset="0"/>
            </a:endParaRPr>
          </a:p>
          <a:p>
            <a:pPr lvl="1"/>
            <a:r>
              <a:rPr lang="en-US" sz="2200" dirty="0">
                <a:latin typeface="Calibri" panose="020F0502020204030204" pitchFamily="34" charset="0"/>
                <a:cs typeface="Calibri" panose="020F0502020204030204" pitchFamily="34" charset="0"/>
              </a:rPr>
              <a:t>with Carnegie Math Pathways content modules (a nationally renowned curriculum), </a:t>
            </a:r>
          </a:p>
          <a:p>
            <a:pPr lvl="1"/>
            <a:r>
              <a:rPr lang="en-US" sz="2200" dirty="0">
                <a:latin typeface="Calibri" panose="020F0502020204030204" pitchFamily="34" charset="0"/>
                <a:cs typeface="Calibri" panose="020F0502020204030204" pitchFamily="34" charset="0"/>
              </a:rPr>
              <a:t>aligned to RIC's remedial Math 010 (a course that covers high school-level content), </a:t>
            </a:r>
          </a:p>
          <a:p>
            <a:pPr lvl="1"/>
            <a:r>
              <a:rPr lang="en-US" sz="2200" dirty="0">
                <a:latin typeface="Calibri" panose="020F0502020204030204" pitchFamily="34" charset="0"/>
                <a:cs typeface="Calibri" panose="020F0502020204030204" pitchFamily="34" charset="0"/>
              </a:rPr>
              <a:t>utilizing the URI placement exam (the exam that both RIC and URI use),</a:t>
            </a:r>
          </a:p>
          <a:p>
            <a:pPr marL="0" indent="0">
              <a:buNone/>
            </a:pP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This allowed students to "catch up" on required high-school level content so they were prepared to enter directly into credit-bearing coursework at CCRI, RIC, and URI. </a:t>
            </a:r>
          </a:p>
          <a:p>
            <a:pPr marL="0" indent="0">
              <a:buNone/>
            </a:pP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Unfortunately, that developmental pilot was interrupted due to Covid19. </a:t>
            </a: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8920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59A79-569C-48A8-A0A8-89C751F0A274}"/>
              </a:ext>
            </a:extLst>
          </p:cNvPr>
          <p:cNvSpPr>
            <a:spLocks noGrp="1"/>
          </p:cNvSpPr>
          <p:nvPr>
            <p:ph type="title"/>
          </p:nvPr>
        </p:nvSpPr>
        <p:spPr>
          <a:xfrm>
            <a:off x="293298" y="246740"/>
            <a:ext cx="10240903" cy="701526"/>
          </a:xfrm>
        </p:spPr>
        <p:txBody>
          <a:bodyPr/>
          <a:lstStyle/>
          <a:p>
            <a:r>
              <a:rPr lang="en-US" dirty="0">
                <a:latin typeface="Calibri" panose="020F0502020204030204" pitchFamily="34" charset="0"/>
                <a:cs typeface="Calibri" panose="020F0502020204030204" pitchFamily="34" charset="0"/>
              </a:rPr>
              <a:t>Readiness Project</a:t>
            </a:r>
          </a:p>
        </p:txBody>
      </p:sp>
      <p:sp>
        <p:nvSpPr>
          <p:cNvPr id="3" name="Content Placeholder 2">
            <a:extLst>
              <a:ext uri="{FF2B5EF4-FFF2-40B4-BE49-F238E27FC236}">
                <a16:creationId xmlns:a16="http://schemas.microsoft.com/office/drawing/2014/main" id="{22D91C83-04A5-4D24-9691-ABA54CD792FF}"/>
              </a:ext>
            </a:extLst>
          </p:cNvPr>
          <p:cNvSpPr>
            <a:spLocks noGrp="1"/>
          </p:cNvSpPr>
          <p:nvPr>
            <p:ph idx="1"/>
          </p:nvPr>
        </p:nvSpPr>
        <p:spPr>
          <a:xfrm>
            <a:off x="652732" y="1396071"/>
            <a:ext cx="11534864" cy="4574405"/>
          </a:xfrm>
        </p:spPr>
        <p:txBody>
          <a:bodyPr vert="horz" lIns="0" tIns="0" rIns="0" bIns="0" rtlCol="0" anchor="t">
            <a:normAutofit lnSpcReduction="10000"/>
          </a:bodyPr>
          <a:lstStyle/>
          <a:p>
            <a:pPr marL="0" indent="0">
              <a:buNone/>
            </a:pPr>
            <a:r>
              <a:rPr lang="en-US" sz="2400" dirty="0">
                <a:latin typeface="Calibri" panose="020F0502020204030204" pitchFamily="34" charset="0"/>
                <a:ea typeface="+mn-lt"/>
                <a:cs typeface="Calibri" panose="020F0502020204030204" pitchFamily="34" charset="0"/>
              </a:rPr>
              <a:t>Through the SAIL program, the 12th grade math pilot was able to expand to serve: </a:t>
            </a:r>
          </a:p>
          <a:p>
            <a:pPr lvl="2"/>
            <a:endParaRPr lang="en-US" sz="2000" dirty="0">
              <a:latin typeface="Calibri" panose="020F0502020204030204" pitchFamily="34" charset="0"/>
              <a:ea typeface="+mn-lt"/>
              <a:cs typeface="Calibri" panose="020F0502020204030204" pitchFamily="34" charset="0"/>
            </a:endParaRPr>
          </a:p>
          <a:p>
            <a:pPr lvl="3"/>
            <a:r>
              <a:rPr lang="en-US" sz="2400" dirty="0">
                <a:latin typeface="Calibri" panose="020F0502020204030204" pitchFamily="34" charset="0"/>
                <a:ea typeface="+mn-lt"/>
                <a:cs typeface="Calibri" panose="020F0502020204030204" pitchFamily="34" charset="0"/>
              </a:rPr>
              <a:t>Rising and recently graduated (Class of 2020) Seniors in </a:t>
            </a:r>
            <a:r>
              <a:rPr lang="en-US" sz="2400" b="1" dirty="0">
                <a:latin typeface="Calibri" panose="020F0502020204030204" pitchFamily="34" charset="0"/>
                <a:ea typeface="+mn-lt"/>
                <a:cs typeface="Calibri" panose="020F0502020204030204" pitchFamily="34" charset="0"/>
              </a:rPr>
              <a:t>Math</a:t>
            </a:r>
          </a:p>
          <a:p>
            <a:pPr lvl="2"/>
            <a:endParaRPr lang="en-US" sz="2800" dirty="0">
              <a:latin typeface="Calibri" panose="020F0502020204030204" pitchFamily="34" charset="0"/>
              <a:cs typeface="Calibri" panose="020F0502020204030204" pitchFamily="34" charset="0"/>
            </a:endParaRPr>
          </a:p>
          <a:p>
            <a:pPr lvl="3"/>
            <a:r>
              <a:rPr lang="en-US" sz="2400" dirty="0">
                <a:latin typeface="Calibri" panose="020F0502020204030204" pitchFamily="34" charset="0"/>
                <a:ea typeface="+mn-lt"/>
                <a:cs typeface="Calibri" panose="020F0502020204030204" pitchFamily="34" charset="0"/>
              </a:rPr>
              <a:t>Rising and recently graduated (Class of 2020) Seniors in </a:t>
            </a:r>
            <a:r>
              <a:rPr lang="en-US" sz="2400" b="1" dirty="0">
                <a:latin typeface="Calibri" panose="020F0502020204030204" pitchFamily="34" charset="0"/>
                <a:ea typeface="+mn-lt"/>
                <a:cs typeface="Calibri" panose="020F0502020204030204" pitchFamily="34" charset="0"/>
              </a:rPr>
              <a:t>Reading</a:t>
            </a:r>
          </a:p>
          <a:p>
            <a:pPr lvl="2"/>
            <a:endParaRPr lang="en-US" sz="2800" dirty="0">
              <a:latin typeface="Calibri" panose="020F0502020204030204" pitchFamily="34" charset="0"/>
              <a:ea typeface="+mn-lt"/>
              <a:cs typeface="Calibri" panose="020F0502020204030204" pitchFamily="34" charset="0"/>
            </a:endParaRPr>
          </a:p>
          <a:p>
            <a:pPr lvl="3"/>
            <a:r>
              <a:rPr lang="en-US" sz="2400" dirty="0">
                <a:latin typeface="Calibri" panose="020F0502020204030204" pitchFamily="34" charset="0"/>
                <a:ea typeface="+mn-lt"/>
                <a:cs typeface="Calibri" panose="020F0502020204030204" pitchFamily="34" charset="0"/>
              </a:rPr>
              <a:t>Rising 9th graders in </a:t>
            </a:r>
            <a:r>
              <a:rPr lang="en-US" sz="2400" b="1" dirty="0">
                <a:latin typeface="Calibri" panose="020F0502020204030204" pitchFamily="34" charset="0"/>
                <a:ea typeface="+mn-lt"/>
                <a:cs typeface="Calibri" panose="020F0502020204030204" pitchFamily="34" charset="0"/>
              </a:rPr>
              <a:t>Math </a:t>
            </a:r>
            <a:endParaRPr lang="en-US" sz="2400" b="1" dirty="0">
              <a:latin typeface="Calibri" panose="020F0502020204030204" pitchFamily="34" charset="0"/>
              <a:cs typeface="Calibri" panose="020F0502020204030204" pitchFamily="34" charset="0"/>
            </a:endParaRPr>
          </a:p>
          <a:p>
            <a:pPr marL="914400" lvl="2" indent="0">
              <a:buNone/>
            </a:pPr>
            <a:endParaRPr lang="en-US" sz="2800" dirty="0">
              <a:latin typeface="Calibri" panose="020F0502020204030204" pitchFamily="34" charset="0"/>
              <a:ea typeface="+mn-lt"/>
              <a:cs typeface="Calibri" panose="020F0502020204030204" pitchFamily="34" charset="0"/>
            </a:endParaRPr>
          </a:p>
          <a:p>
            <a:pPr lvl="3"/>
            <a:r>
              <a:rPr lang="en-US" sz="2400" dirty="0">
                <a:latin typeface="Calibri" panose="020F0502020204030204" pitchFamily="34" charset="0"/>
                <a:ea typeface="+mn-lt"/>
                <a:cs typeface="Calibri" panose="020F0502020204030204" pitchFamily="34" charset="0"/>
              </a:rPr>
              <a:t>Rising 9th graders in </a:t>
            </a:r>
            <a:r>
              <a:rPr lang="en-US" sz="2400" b="1" dirty="0">
                <a:latin typeface="Calibri" panose="020F0502020204030204" pitchFamily="34" charset="0"/>
                <a:ea typeface="+mn-lt"/>
                <a:cs typeface="Calibri" panose="020F0502020204030204" pitchFamily="34" charset="0"/>
              </a:rPr>
              <a:t>Reading</a:t>
            </a:r>
            <a:endParaRPr lang="en-US" sz="2400" b="1" dirty="0">
              <a:latin typeface="Calibri" panose="020F0502020204030204" pitchFamily="34" charset="0"/>
              <a:cs typeface="Calibri" panose="020F0502020204030204" pitchFamily="34" charset="0"/>
            </a:endParaRPr>
          </a:p>
        </p:txBody>
      </p:sp>
      <p:pic>
        <p:nvPicPr>
          <p:cNvPr id="4" name="Graphic 4" descr="Calculator">
            <a:extLst>
              <a:ext uri="{FF2B5EF4-FFF2-40B4-BE49-F238E27FC236}">
                <a16:creationId xmlns:a16="http://schemas.microsoft.com/office/drawing/2014/main" id="{61FEF659-D817-4342-835F-18205025F218}"/>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534839" y="2094782"/>
            <a:ext cx="914400" cy="914400"/>
          </a:xfrm>
          <a:prstGeom prst="rect">
            <a:avLst/>
          </a:prstGeom>
        </p:spPr>
      </p:pic>
      <p:pic>
        <p:nvPicPr>
          <p:cNvPr id="5" name="Graphic 5" descr="Books">
            <a:extLst>
              <a:ext uri="{FF2B5EF4-FFF2-40B4-BE49-F238E27FC236}">
                <a16:creationId xmlns:a16="http://schemas.microsoft.com/office/drawing/2014/main" id="{8F242D23-8EAE-4834-BFDF-39F95E4D472B}"/>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534838" y="3230593"/>
            <a:ext cx="914400" cy="914400"/>
          </a:xfrm>
          <a:prstGeom prst="rect">
            <a:avLst/>
          </a:prstGeom>
        </p:spPr>
      </p:pic>
      <p:pic>
        <p:nvPicPr>
          <p:cNvPr id="6" name="Graphic 4" descr="Calculator">
            <a:extLst>
              <a:ext uri="{FF2B5EF4-FFF2-40B4-BE49-F238E27FC236}">
                <a16:creationId xmlns:a16="http://schemas.microsoft.com/office/drawing/2014/main" id="{13797954-6A10-4014-B77B-9402A41396FF}"/>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534838" y="4352026"/>
            <a:ext cx="914400" cy="914400"/>
          </a:xfrm>
          <a:prstGeom prst="rect">
            <a:avLst/>
          </a:prstGeom>
        </p:spPr>
      </p:pic>
      <p:pic>
        <p:nvPicPr>
          <p:cNvPr id="7" name="Graphic 5" descr="Books">
            <a:extLst>
              <a:ext uri="{FF2B5EF4-FFF2-40B4-BE49-F238E27FC236}">
                <a16:creationId xmlns:a16="http://schemas.microsoft.com/office/drawing/2014/main" id="{20258393-2CAA-4339-900C-25F22ACAC84F}"/>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534837" y="5372819"/>
            <a:ext cx="914400" cy="914400"/>
          </a:xfrm>
          <a:prstGeom prst="rect">
            <a:avLst/>
          </a:prstGeom>
        </p:spPr>
      </p:pic>
    </p:spTree>
    <p:extLst>
      <p:ext uri="{BB962C8B-B14F-4D97-AF65-F5344CB8AC3E}">
        <p14:creationId xmlns:p14="http://schemas.microsoft.com/office/powerpoint/2010/main" val="3681248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21FCE60-ECDB-49B1-A5CA-E834A33FEE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35" name="Rectangle 34">
            <a:extLst>
              <a:ext uri="{FF2B5EF4-FFF2-40B4-BE49-F238E27FC236}">
                <a16:creationId xmlns:a16="http://schemas.microsoft.com/office/drawing/2014/main" id="{4E3AE8C3-8F65-40F4-BABE-E70F383014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37" name="Rectangle 36">
            <a:extLst>
              <a:ext uri="{FF2B5EF4-FFF2-40B4-BE49-F238E27FC236}">
                <a16:creationId xmlns:a16="http://schemas.microsoft.com/office/drawing/2014/main" id="{E2FC4764-B8D5-4F87-95DB-3125B2D128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39" name="Rectangle 38">
            <a:extLst>
              <a:ext uri="{FF2B5EF4-FFF2-40B4-BE49-F238E27FC236}">
                <a16:creationId xmlns:a16="http://schemas.microsoft.com/office/drawing/2014/main" id="{B4C1654F-94F5-497E-8ECF-F2A7E84D6A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1" y="3587283"/>
            <a:ext cx="2501979" cy="4038601"/>
          </a:xfrm>
          <a:prstGeom prst="rect">
            <a:avLst/>
          </a:prstGeom>
          <a:gradFill>
            <a:gsLst>
              <a:gs pos="0">
                <a:schemeClr val="accent5">
                  <a:lumMod val="60000"/>
                  <a:lumOff val="40000"/>
                  <a:alpha val="0"/>
                </a:schemeClr>
              </a:gs>
              <a:gs pos="99000">
                <a:schemeClr val="accent2">
                  <a:alpha val="74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41" name="Freeform: Shape 40">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489" y="1757117"/>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42C59A79-569C-48A8-A0A8-89C751F0A274}"/>
              </a:ext>
            </a:extLst>
          </p:cNvPr>
          <p:cNvSpPr>
            <a:spLocks noGrp="1"/>
          </p:cNvSpPr>
          <p:nvPr>
            <p:ph type="title"/>
          </p:nvPr>
        </p:nvSpPr>
        <p:spPr>
          <a:xfrm>
            <a:off x="422988" y="586855"/>
            <a:ext cx="3389885" cy="3507474"/>
          </a:xfrm>
        </p:spPr>
        <p:txBody>
          <a:bodyPr anchor="b">
            <a:normAutofit/>
          </a:bodyPr>
          <a:lstStyle/>
          <a:p>
            <a:pPr algn="r"/>
            <a:r>
              <a:rPr lang="en-US" sz="3200">
                <a:solidFill>
                  <a:schemeClr val="bg1"/>
                </a:solidFill>
              </a:rPr>
              <a:t>Readiness Project</a:t>
            </a:r>
          </a:p>
        </p:txBody>
      </p:sp>
      <p:sp>
        <p:nvSpPr>
          <p:cNvPr id="3" name="Content Placeholder 2">
            <a:extLst>
              <a:ext uri="{FF2B5EF4-FFF2-40B4-BE49-F238E27FC236}">
                <a16:creationId xmlns:a16="http://schemas.microsoft.com/office/drawing/2014/main" id="{22D91C83-04A5-4D24-9691-ABA54CD792FF}"/>
              </a:ext>
            </a:extLst>
          </p:cNvPr>
          <p:cNvSpPr>
            <a:spLocks noGrp="1"/>
          </p:cNvSpPr>
          <p:nvPr>
            <p:ph idx="1"/>
          </p:nvPr>
        </p:nvSpPr>
        <p:spPr>
          <a:xfrm>
            <a:off x="4277412" y="387837"/>
            <a:ext cx="4875564" cy="6469047"/>
          </a:xfrm>
        </p:spPr>
        <p:txBody>
          <a:bodyPr vert="horz" lIns="0" tIns="0" rIns="0" bIns="0" rtlCol="0" anchor="t">
            <a:noAutofit/>
          </a:bodyPr>
          <a:lstStyle/>
          <a:p>
            <a:pPr marL="0" indent="0">
              <a:buNone/>
            </a:pPr>
            <a:r>
              <a:rPr lang="en-US" sz="2200" dirty="0">
                <a:latin typeface="Calibri" panose="020F0502020204030204" pitchFamily="34" charset="0"/>
                <a:ea typeface="+mn-lt"/>
                <a:cs typeface="Calibri" panose="020F0502020204030204" pitchFamily="34" charset="0"/>
              </a:rPr>
              <a:t>Additionally, as part of the project we were able to offer students stipends, so they can  "earn while they learn" </a:t>
            </a:r>
          </a:p>
          <a:p>
            <a:pPr marL="0" indent="0">
              <a:buNone/>
            </a:pPr>
            <a:endParaRPr lang="en-US" sz="2200" dirty="0">
              <a:latin typeface="Calibri" panose="020F0502020204030204" pitchFamily="34" charset="0"/>
              <a:ea typeface="+mn-lt"/>
              <a:cs typeface="Calibri" panose="020F0502020204030204" pitchFamily="34" charset="0"/>
            </a:endParaRPr>
          </a:p>
          <a:p>
            <a:pPr marL="0" indent="0">
              <a:buNone/>
            </a:pPr>
            <a:r>
              <a:rPr lang="en-US" sz="2200" dirty="0">
                <a:latin typeface="Calibri" panose="020F0502020204030204" pitchFamily="34" charset="0"/>
                <a:ea typeface="+mn-lt"/>
                <a:cs typeface="Calibri" panose="020F0502020204030204" pitchFamily="34" charset="0"/>
              </a:rPr>
              <a:t>Students in the College Readiness courses can earn up to $750</a:t>
            </a:r>
          </a:p>
          <a:p>
            <a:pPr marL="0" indent="0">
              <a:buNone/>
            </a:pP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Students in the High School Readiness courses can earn up to $250</a:t>
            </a:r>
          </a:p>
          <a:p>
            <a:pPr marL="0" indent="0">
              <a:buNone/>
            </a:pP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They receive incentives for participation (daily attendance) and performance (growth on assessments)</a:t>
            </a:r>
            <a:r>
              <a:rPr lang="en-US" sz="2200" dirty="0"/>
              <a:t> </a:t>
            </a:r>
          </a:p>
        </p:txBody>
      </p:sp>
      <p:pic>
        <p:nvPicPr>
          <p:cNvPr id="20" name="Graphic 20" descr="Flying Money">
            <a:extLst>
              <a:ext uri="{FF2B5EF4-FFF2-40B4-BE49-F238E27FC236}">
                <a16:creationId xmlns:a16="http://schemas.microsoft.com/office/drawing/2014/main" id="{DD6429A6-349B-4ECC-9AB5-305A703751D4}"/>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9376914" y="1965385"/>
            <a:ext cx="2797833" cy="2769079"/>
          </a:xfrm>
          <a:prstGeom prst="rect">
            <a:avLst/>
          </a:prstGeom>
        </p:spPr>
      </p:pic>
    </p:spTree>
    <p:extLst>
      <p:ext uri="{BB962C8B-B14F-4D97-AF65-F5344CB8AC3E}">
        <p14:creationId xmlns:p14="http://schemas.microsoft.com/office/powerpoint/2010/main" val="1650544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643CFF5-3073-44B6-9A56-4CAF096FFF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42C59A79-569C-48A8-A0A8-89C751F0A274}"/>
              </a:ext>
            </a:extLst>
          </p:cNvPr>
          <p:cNvSpPr>
            <a:spLocks noGrp="1"/>
          </p:cNvSpPr>
          <p:nvPr>
            <p:ph type="title"/>
          </p:nvPr>
        </p:nvSpPr>
        <p:spPr>
          <a:xfrm>
            <a:off x="350809" y="428445"/>
            <a:ext cx="6788935" cy="737215"/>
          </a:xfrm>
        </p:spPr>
        <p:txBody>
          <a:bodyPr anchor="b">
            <a:normAutofit/>
          </a:bodyPr>
          <a:lstStyle/>
          <a:p>
            <a:r>
              <a:rPr lang="en-US"/>
              <a:t>Readiness Project</a:t>
            </a:r>
          </a:p>
        </p:txBody>
      </p:sp>
      <p:sp>
        <p:nvSpPr>
          <p:cNvPr id="3" name="Content Placeholder 2">
            <a:extLst>
              <a:ext uri="{FF2B5EF4-FFF2-40B4-BE49-F238E27FC236}">
                <a16:creationId xmlns:a16="http://schemas.microsoft.com/office/drawing/2014/main" id="{22D91C83-04A5-4D24-9691-ABA54CD792FF}"/>
              </a:ext>
            </a:extLst>
          </p:cNvPr>
          <p:cNvSpPr>
            <a:spLocks noGrp="1"/>
          </p:cNvSpPr>
          <p:nvPr>
            <p:ph idx="1"/>
          </p:nvPr>
        </p:nvSpPr>
        <p:spPr>
          <a:xfrm>
            <a:off x="106396" y="1481547"/>
            <a:ext cx="11864139" cy="1127599"/>
          </a:xfrm>
        </p:spPr>
        <p:txBody>
          <a:bodyPr vert="horz" lIns="0" tIns="0" rIns="0" bIns="0" rtlCol="0" anchor="t">
            <a:noAutofit/>
          </a:bodyPr>
          <a:lstStyle/>
          <a:p>
            <a:pPr marL="0" indent="0" algn="ctr">
              <a:buNone/>
            </a:pPr>
            <a:r>
              <a:rPr lang="en-US" sz="2400" dirty="0">
                <a:latin typeface="Calibri" panose="020F0502020204030204" pitchFamily="34" charset="0"/>
                <a:ea typeface="+mn-lt"/>
                <a:cs typeface="Calibri" panose="020F0502020204030204" pitchFamily="34" charset="0"/>
              </a:rPr>
              <a:t>After a short ten-day registration window </a:t>
            </a:r>
            <a:r>
              <a:rPr lang="en-US" sz="2400" b="1" u="sng" dirty="0">
                <a:latin typeface="Calibri" panose="020F0502020204030204" pitchFamily="34" charset="0"/>
                <a:ea typeface="+mn-lt"/>
                <a:cs typeface="Calibri" panose="020F0502020204030204" pitchFamily="34" charset="0"/>
              </a:rPr>
              <a:t>2,756 students</a:t>
            </a:r>
            <a:r>
              <a:rPr lang="en-US" sz="2400" dirty="0">
                <a:latin typeface="Calibri" panose="020F0502020204030204" pitchFamily="34" charset="0"/>
                <a:ea typeface="+mn-lt"/>
                <a:cs typeface="Calibri" panose="020F0502020204030204" pitchFamily="34" charset="0"/>
              </a:rPr>
              <a:t> signed up, </a:t>
            </a:r>
          </a:p>
          <a:p>
            <a:pPr marL="0" indent="0" algn="ctr">
              <a:buNone/>
            </a:pPr>
            <a:r>
              <a:rPr lang="en-US" sz="2400" dirty="0">
                <a:latin typeface="Calibri" panose="020F0502020204030204" pitchFamily="34" charset="0"/>
                <a:ea typeface="+mn-lt"/>
                <a:cs typeface="Calibri" panose="020F0502020204030204" pitchFamily="34" charset="0"/>
              </a:rPr>
              <a:t>making the Readiness Summer project larger than </a:t>
            </a:r>
            <a:r>
              <a:rPr lang="en-US" sz="2400" b="1" u="sng" dirty="0">
                <a:solidFill>
                  <a:schemeClr val="accent6"/>
                </a:solidFill>
                <a:latin typeface="Calibri" panose="020F0502020204030204" pitchFamily="34" charset="0"/>
                <a:ea typeface="+mn-lt"/>
                <a:cs typeface="Calibri" panose="020F0502020204030204" pitchFamily="34" charset="0"/>
              </a:rPr>
              <a:t>70% of the LEAs in Rhode Island</a:t>
            </a:r>
          </a:p>
          <a:p>
            <a:pPr marL="0" indent="0" algn="ctr">
              <a:buNone/>
            </a:pPr>
            <a:endParaRPr lang="en-US" sz="2200" dirty="0">
              <a:latin typeface="Calibri" panose="020F0502020204030204" pitchFamily="34" charset="0"/>
              <a:cs typeface="Calibri" panose="020F0502020204030204" pitchFamily="34" charset="0"/>
            </a:endParaRPr>
          </a:p>
          <a:p>
            <a:pPr marL="342900" indent="-342900" algn="ctr"/>
            <a:endParaRPr lang="en-US" sz="2200" dirty="0">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955DEFE8-24AF-47F7-B020-D4D76ABA18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391868"/>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28" name="Rectangle 27">
            <a:extLst>
              <a:ext uri="{FF2B5EF4-FFF2-40B4-BE49-F238E27FC236}">
                <a16:creationId xmlns:a16="http://schemas.microsoft.com/office/drawing/2014/main" id="{6EAE3873-25FC-4346-B1D5-82E5F9D953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391868"/>
            <a:ext cx="8153398" cy="456772"/>
          </a:xfrm>
          <a:prstGeom prst="rect">
            <a:avLst/>
          </a:prstGeom>
          <a:gradFill>
            <a:gsLst>
              <a:gs pos="9000">
                <a:schemeClr val="accent2">
                  <a:lumMod val="60000"/>
                  <a:lumOff val="40000"/>
                  <a:alpha val="67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graphicFrame>
        <p:nvGraphicFramePr>
          <p:cNvPr id="4" name="Table 4">
            <a:extLst>
              <a:ext uri="{FF2B5EF4-FFF2-40B4-BE49-F238E27FC236}">
                <a16:creationId xmlns:a16="http://schemas.microsoft.com/office/drawing/2014/main" id="{C1E303B2-8047-4428-997B-6184F8661AD5}"/>
              </a:ext>
            </a:extLst>
          </p:cNvPr>
          <p:cNvGraphicFramePr>
            <a:graphicFrameLocks noGrp="1"/>
          </p:cNvGraphicFramePr>
          <p:nvPr>
            <p:extLst/>
          </p:nvPr>
        </p:nvGraphicFramePr>
        <p:xfrm>
          <a:off x="2343509" y="2918603"/>
          <a:ext cx="7732092" cy="3286125"/>
        </p:xfrm>
        <a:graphic>
          <a:graphicData uri="http://schemas.openxmlformats.org/drawingml/2006/table">
            <a:tbl>
              <a:tblPr firstRow="1" bandRow="1">
                <a:tableStyleId>{912C8C85-51F0-491E-9774-3900AFEF0FD7}</a:tableStyleId>
              </a:tblPr>
              <a:tblGrid>
                <a:gridCol w="3968749">
                  <a:extLst>
                    <a:ext uri="{9D8B030D-6E8A-4147-A177-3AD203B41FA5}">
                      <a16:colId xmlns:a16="http://schemas.microsoft.com/office/drawing/2014/main" val="1831147377"/>
                    </a:ext>
                  </a:extLst>
                </a:gridCol>
                <a:gridCol w="3763343">
                  <a:extLst>
                    <a:ext uri="{9D8B030D-6E8A-4147-A177-3AD203B41FA5}">
                      <a16:colId xmlns:a16="http://schemas.microsoft.com/office/drawing/2014/main" val="2329566126"/>
                    </a:ext>
                  </a:extLst>
                </a:gridCol>
              </a:tblGrid>
              <a:tr h="657225">
                <a:tc gridSpan="2">
                  <a:txBody>
                    <a:bodyPr/>
                    <a:lstStyle/>
                    <a:p>
                      <a:pPr lvl="0" algn="ctr">
                        <a:buNone/>
                      </a:pPr>
                      <a:r>
                        <a:rPr lang="en-US" sz="3600"/>
                        <a:t>Numbers at a Glance</a:t>
                      </a:r>
                    </a:p>
                  </a:txBody>
                  <a:tcPr/>
                </a:tc>
                <a:tc hMerge="1">
                  <a:txBody>
                    <a:bodyPr/>
                    <a:lstStyle/>
                    <a:p>
                      <a:endParaRPr lang="en-US"/>
                    </a:p>
                  </a:txBody>
                  <a:tcPr marL="0" marR="0" marT="0" marB="0" horzOverflow="overflow"/>
                </a:tc>
                <a:extLst>
                  <a:ext uri="{0D108BD9-81ED-4DB2-BD59-A6C34878D82A}">
                    <a16:rowId xmlns:a16="http://schemas.microsoft.com/office/drawing/2014/main" val="1250676825"/>
                  </a:ext>
                </a:extLst>
              </a:tr>
              <a:tr h="657225">
                <a:tc>
                  <a:txBody>
                    <a:bodyPr/>
                    <a:lstStyle/>
                    <a:p>
                      <a:r>
                        <a:rPr lang="en-US" sz="2600"/>
                        <a:t>9th grade: 1694</a:t>
                      </a:r>
                    </a:p>
                  </a:txBody>
                  <a:tcPr/>
                </a:tc>
                <a:tc>
                  <a:txBody>
                    <a:bodyPr/>
                    <a:lstStyle/>
                    <a:p>
                      <a:r>
                        <a:rPr lang="en-US" sz="2600"/>
                        <a:t>12th grade: 1062</a:t>
                      </a:r>
                    </a:p>
                  </a:txBody>
                  <a:tcPr/>
                </a:tc>
                <a:extLst>
                  <a:ext uri="{0D108BD9-81ED-4DB2-BD59-A6C34878D82A}">
                    <a16:rowId xmlns:a16="http://schemas.microsoft.com/office/drawing/2014/main" val="628888481"/>
                  </a:ext>
                </a:extLst>
              </a:tr>
              <a:tr h="657225">
                <a:tc>
                  <a:txBody>
                    <a:bodyPr/>
                    <a:lstStyle/>
                    <a:p>
                      <a:r>
                        <a:rPr lang="en-US" sz="2600"/>
                        <a:t>Reading: 1204</a:t>
                      </a:r>
                    </a:p>
                  </a:txBody>
                  <a:tcPr/>
                </a:tc>
                <a:tc>
                  <a:txBody>
                    <a:bodyPr/>
                    <a:lstStyle/>
                    <a:p>
                      <a:r>
                        <a:rPr lang="en-US" sz="2600"/>
                        <a:t>Math: 1552</a:t>
                      </a:r>
                    </a:p>
                  </a:txBody>
                  <a:tcPr/>
                </a:tc>
                <a:extLst>
                  <a:ext uri="{0D108BD9-81ED-4DB2-BD59-A6C34878D82A}">
                    <a16:rowId xmlns:a16="http://schemas.microsoft.com/office/drawing/2014/main" val="215483039"/>
                  </a:ext>
                </a:extLst>
              </a:tr>
              <a:tr h="657225">
                <a:tc>
                  <a:txBody>
                    <a:bodyPr/>
                    <a:lstStyle/>
                    <a:p>
                      <a:r>
                        <a:rPr lang="en-US" sz="2600"/>
                        <a:t>Morning: 1598</a:t>
                      </a:r>
                    </a:p>
                  </a:txBody>
                  <a:tcPr/>
                </a:tc>
                <a:tc>
                  <a:txBody>
                    <a:bodyPr/>
                    <a:lstStyle/>
                    <a:p>
                      <a:r>
                        <a:rPr lang="en-US" sz="2600"/>
                        <a:t>Afternoon: 1158</a:t>
                      </a:r>
                    </a:p>
                  </a:txBody>
                  <a:tcPr/>
                </a:tc>
                <a:extLst>
                  <a:ext uri="{0D108BD9-81ED-4DB2-BD59-A6C34878D82A}">
                    <a16:rowId xmlns:a16="http://schemas.microsoft.com/office/drawing/2014/main" val="4212796314"/>
                  </a:ext>
                </a:extLst>
              </a:tr>
              <a:tr h="657225">
                <a:tc>
                  <a:txBody>
                    <a:bodyPr/>
                    <a:lstStyle/>
                    <a:p>
                      <a:r>
                        <a:rPr lang="en-US" sz="2600"/>
                        <a:t>Urban/Urban Ring: 1563 </a:t>
                      </a:r>
                    </a:p>
                  </a:txBody>
                  <a:tcPr/>
                </a:tc>
                <a:tc>
                  <a:txBody>
                    <a:bodyPr/>
                    <a:lstStyle/>
                    <a:p>
                      <a:r>
                        <a:rPr lang="en-US" sz="2600"/>
                        <a:t>Suburban: 1164</a:t>
                      </a:r>
                    </a:p>
                  </a:txBody>
                  <a:tcPr/>
                </a:tc>
                <a:extLst>
                  <a:ext uri="{0D108BD9-81ED-4DB2-BD59-A6C34878D82A}">
                    <a16:rowId xmlns:a16="http://schemas.microsoft.com/office/drawing/2014/main" val="3631453582"/>
                  </a:ext>
                </a:extLst>
              </a:tr>
            </a:tbl>
          </a:graphicData>
        </a:graphic>
      </p:graphicFrame>
    </p:spTree>
    <p:extLst>
      <p:ext uri="{BB962C8B-B14F-4D97-AF65-F5344CB8AC3E}">
        <p14:creationId xmlns:p14="http://schemas.microsoft.com/office/powerpoint/2010/main" val="4002528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4643CFF5-3073-44B6-9A56-4CAF096FFF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42C59A79-569C-48A8-A0A8-89C751F0A274}"/>
              </a:ext>
            </a:extLst>
          </p:cNvPr>
          <p:cNvSpPr>
            <a:spLocks noGrp="1"/>
          </p:cNvSpPr>
          <p:nvPr>
            <p:ph type="title"/>
          </p:nvPr>
        </p:nvSpPr>
        <p:spPr>
          <a:xfrm>
            <a:off x="350809" y="428445"/>
            <a:ext cx="6788935" cy="737215"/>
          </a:xfrm>
        </p:spPr>
        <p:txBody>
          <a:bodyPr anchor="b">
            <a:normAutofit/>
          </a:bodyPr>
          <a:lstStyle/>
          <a:p>
            <a:r>
              <a:rPr lang="en-US"/>
              <a:t>Readiness Project</a:t>
            </a:r>
          </a:p>
        </p:txBody>
      </p:sp>
      <p:sp>
        <p:nvSpPr>
          <p:cNvPr id="3" name="Content Placeholder 2">
            <a:extLst>
              <a:ext uri="{FF2B5EF4-FFF2-40B4-BE49-F238E27FC236}">
                <a16:creationId xmlns:a16="http://schemas.microsoft.com/office/drawing/2014/main" id="{22D91C83-04A5-4D24-9691-ABA54CD792FF}"/>
              </a:ext>
            </a:extLst>
          </p:cNvPr>
          <p:cNvSpPr>
            <a:spLocks noGrp="1"/>
          </p:cNvSpPr>
          <p:nvPr>
            <p:ph idx="1"/>
          </p:nvPr>
        </p:nvSpPr>
        <p:spPr>
          <a:xfrm>
            <a:off x="250167" y="2085396"/>
            <a:ext cx="6889575" cy="4161223"/>
          </a:xfrm>
        </p:spPr>
        <p:txBody>
          <a:bodyPr vert="horz" lIns="0" tIns="0" rIns="0" bIns="0" rtlCol="0" anchor="t">
            <a:noAutofit/>
          </a:bodyPr>
          <a:lstStyle/>
          <a:p>
            <a:pPr marL="0" indent="0">
              <a:buNone/>
            </a:pPr>
            <a:r>
              <a:rPr lang="en-US" sz="2200" b="1" dirty="0">
                <a:latin typeface="Calibri" panose="020F0502020204030204" pitchFamily="34" charset="0"/>
                <a:cs typeface="Calibri" panose="020F0502020204030204" pitchFamily="34" charset="0"/>
              </a:rPr>
              <a:t>71 teachers were ultimately hired</a:t>
            </a:r>
            <a:r>
              <a:rPr lang="en-US" sz="2200" dirty="0">
                <a:latin typeface="Calibri" panose="020F0502020204030204" pitchFamily="34" charset="0"/>
                <a:cs typeface="Calibri" panose="020F0502020204030204" pitchFamily="34" charset="0"/>
              </a:rPr>
              <a:t> and completed 12 hours of professional development the week before instruction began (June 22-26) with WestEd. </a:t>
            </a:r>
          </a:p>
          <a:p>
            <a:pPr marL="0" indent="0">
              <a:buNone/>
            </a:pP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They now each teach a morning and afternoon daily synchronous session, facilitate small group collaborative sessions, and host daily office hours and provide additional individualized support as needed</a:t>
            </a:r>
            <a:r>
              <a:rPr lang="en-US" sz="2200" dirty="0"/>
              <a:t>. </a:t>
            </a:r>
          </a:p>
        </p:txBody>
      </p:sp>
      <p:sp>
        <p:nvSpPr>
          <p:cNvPr id="26" name="Rectangle 25">
            <a:extLst>
              <a:ext uri="{FF2B5EF4-FFF2-40B4-BE49-F238E27FC236}">
                <a16:creationId xmlns:a16="http://schemas.microsoft.com/office/drawing/2014/main" id="{955DEFE8-24AF-47F7-B020-D4D76ABA18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391868"/>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28" name="Rectangle 27">
            <a:extLst>
              <a:ext uri="{FF2B5EF4-FFF2-40B4-BE49-F238E27FC236}">
                <a16:creationId xmlns:a16="http://schemas.microsoft.com/office/drawing/2014/main" id="{6EAE3873-25FC-4346-B1D5-82E5F9D953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391868"/>
            <a:ext cx="8153398" cy="456772"/>
          </a:xfrm>
          <a:prstGeom prst="rect">
            <a:avLst/>
          </a:prstGeom>
          <a:gradFill>
            <a:gsLst>
              <a:gs pos="9000">
                <a:schemeClr val="accent2">
                  <a:lumMod val="60000"/>
                  <a:lumOff val="40000"/>
                  <a:alpha val="67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graphicFrame>
        <p:nvGraphicFramePr>
          <p:cNvPr id="4" name="Diagram 4">
            <a:extLst>
              <a:ext uri="{FF2B5EF4-FFF2-40B4-BE49-F238E27FC236}">
                <a16:creationId xmlns:a16="http://schemas.microsoft.com/office/drawing/2014/main" id="{482347BB-EB52-4CBA-A97A-1FA30735993C}"/>
              </a:ext>
            </a:extLst>
          </p:cNvPr>
          <p:cNvGraphicFramePr/>
          <p:nvPr>
            <p:extLst/>
          </p:nvPr>
        </p:nvGraphicFramePr>
        <p:xfrm>
          <a:off x="7289321" y="1212011"/>
          <a:ext cx="4758907" cy="4620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938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040BF4A1-714C-419E-A19F-578DE93BE0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36" name="Rectangle 35">
            <a:extLst>
              <a:ext uri="{FF2B5EF4-FFF2-40B4-BE49-F238E27FC236}">
                <a16:creationId xmlns:a16="http://schemas.microsoft.com/office/drawing/2014/main" id="{2F91A9BD-D57F-4941-931F-40597AB3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38" name="Rectangle 37">
            <a:extLst>
              <a:ext uri="{FF2B5EF4-FFF2-40B4-BE49-F238E27FC236}">
                <a16:creationId xmlns:a16="http://schemas.microsoft.com/office/drawing/2014/main" id="{C54DB264-9467-4730-B9E9-C9A97DD669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40" name="Freeform: Shape 39">
            <a:extLst>
              <a:ext uri="{FF2B5EF4-FFF2-40B4-BE49-F238E27FC236}">
                <a16:creationId xmlns:a16="http://schemas.microsoft.com/office/drawing/2014/main" id="{BB097F88-2120-47B4-B891-5B28F66BBD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42" name="Rectangle 41">
            <a:extLst>
              <a:ext uri="{FF2B5EF4-FFF2-40B4-BE49-F238E27FC236}">
                <a16:creationId xmlns:a16="http://schemas.microsoft.com/office/drawing/2014/main" id="{BF9338F5-05AB-4DC5-BD1C-1A9F26C38A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42C59A79-569C-48A8-A0A8-89C751F0A274}"/>
              </a:ext>
            </a:extLst>
          </p:cNvPr>
          <p:cNvSpPr>
            <a:spLocks noGrp="1"/>
          </p:cNvSpPr>
          <p:nvPr>
            <p:ph type="title"/>
          </p:nvPr>
        </p:nvSpPr>
        <p:spPr>
          <a:xfrm>
            <a:off x="457200" y="868280"/>
            <a:ext cx="3390645" cy="3363597"/>
          </a:xfrm>
        </p:spPr>
        <p:txBody>
          <a:bodyPr>
            <a:normAutofit/>
          </a:bodyPr>
          <a:lstStyle/>
          <a:p>
            <a:pPr algn="r"/>
            <a:r>
              <a:rPr lang="en-US" sz="3200">
                <a:solidFill>
                  <a:schemeClr val="bg1"/>
                </a:solidFill>
              </a:rPr>
              <a:t>Readiness Project</a:t>
            </a:r>
          </a:p>
        </p:txBody>
      </p:sp>
      <p:graphicFrame>
        <p:nvGraphicFramePr>
          <p:cNvPr id="30" name="Content Placeholder 2">
            <a:extLst>
              <a:ext uri="{FF2B5EF4-FFF2-40B4-BE49-F238E27FC236}">
                <a16:creationId xmlns:a16="http://schemas.microsoft.com/office/drawing/2014/main" id="{1F35CBD5-E01C-4FF5-9C0F-B18C3B80E020}"/>
              </a:ext>
            </a:extLst>
          </p:cNvPr>
          <p:cNvGraphicFramePr>
            <a:graphicFrameLocks noGrp="1"/>
          </p:cNvGraphicFramePr>
          <p:nvPr>
            <p:ph idx="1"/>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0317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
        <p:nvSpPr>
          <p:cNvPr id="8" name="Rectangle 7"/>
          <p:cNvSpPr/>
          <p:nvPr/>
        </p:nvSpPr>
        <p:spPr>
          <a:xfrm>
            <a:off x="8610599" y="1891383"/>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8614769" y="3322277"/>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8610599" y="4751584"/>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F6EEEA7-DA50-D945-9EDC-8F7A9EF67577}"/>
              </a:ext>
            </a:extLst>
          </p:cNvPr>
          <p:cNvSpPr txBox="1"/>
          <p:nvPr/>
        </p:nvSpPr>
        <p:spPr>
          <a:xfrm>
            <a:off x="230123" y="752168"/>
            <a:ext cx="10919658" cy="560153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deliverables can be found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www.prepare-ri.org/readiness</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OR open your phone’s camera, center on this image and it should bring you there directly: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We want to hear what you think!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If you have suggestions, please get in touch with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Elizabeth.Texeira@ride.ri.gov</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4" name="Picture 3">
            <a:extLst>
              <a:ext uri="{FF2B5EF4-FFF2-40B4-BE49-F238E27FC236}">
                <a16:creationId xmlns:a16="http://schemas.microsoft.com/office/drawing/2014/main" id="{20211662-77E0-B34E-B8A5-820895A5F23D}"/>
              </a:ext>
            </a:extLst>
          </p:cNvPr>
          <p:cNvPicPr>
            <a:picLocks noChangeAspect="1"/>
          </p:cNvPicPr>
          <p:nvPr/>
        </p:nvPicPr>
        <p:blipFill>
          <a:blip r:embed="rId6"/>
          <a:stretch>
            <a:fillRect/>
          </a:stretch>
        </p:blipFill>
        <p:spPr>
          <a:xfrm>
            <a:off x="4553302" y="2735278"/>
            <a:ext cx="2273300" cy="2324100"/>
          </a:xfrm>
          <a:prstGeom prst="rect">
            <a:avLst/>
          </a:prstGeom>
        </p:spPr>
      </p:pic>
    </p:spTree>
    <p:extLst>
      <p:ext uri="{BB962C8B-B14F-4D97-AF65-F5344CB8AC3E}">
        <p14:creationId xmlns:p14="http://schemas.microsoft.com/office/powerpoint/2010/main" val="1882524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5080" y="751205"/>
            <a:ext cx="11480800" cy="888683"/>
          </a:xfrm>
        </p:spPr>
        <p:txBody>
          <a:bodyPr>
            <a:normAutofit/>
          </a:bodyPr>
          <a:lstStyle/>
          <a:p>
            <a:r>
              <a:rPr lang="en-US" b="1"/>
              <a:t>  Background</a:t>
            </a:r>
            <a:endParaRPr lang="en-US"/>
          </a:p>
        </p:txBody>
      </p:sp>
      <p:sp>
        <p:nvSpPr>
          <p:cNvPr id="5" name="Content Placeholder 2"/>
          <p:cNvSpPr>
            <a:spLocks noGrp="1"/>
          </p:cNvSpPr>
          <p:nvPr>
            <p:ph idx="1"/>
          </p:nvPr>
        </p:nvSpPr>
        <p:spPr>
          <a:xfrm>
            <a:off x="0" y="1647556"/>
            <a:ext cx="11475720" cy="4425506"/>
          </a:xfrm>
        </p:spPr>
        <p:txBody>
          <a:bodyPr vert="horz" lIns="91440" tIns="45720" rIns="91440" bIns="45720" rtlCol="0" anchor="ctr">
            <a:normAutofit/>
          </a:bodyPr>
          <a:lstStyle/>
          <a:p>
            <a:pPr marL="0" indent="0" algn="ctr">
              <a:buNone/>
            </a:pPr>
            <a:r>
              <a:rPr lang="en-US" b="1" dirty="0">
                <a:cs typeface="Calibri"/>
              </a:rPr>
              <a:t>Preparing Rhode Island students for college.</a:t>
            </a:r>
            <a:r>
              <a:rPr lang="en-US" dirty="0">
                <a:cs typeface="Calibri"/>
              </a:rPr>
              <a:t> </a:t>
            </a:r>
          </a:p>
          <a:p>
            <a:pPr marL="0" indent="0" algn="ctr">
              <a:buNone/>
            </a:pPr>
            <a:endParaRPr lang="en-US" dirty="0">
              <a:cs typeface="Calibri"/>
            </a:endParaRPr>
          </a:p>
          <a:p>
            <a:pPr marL="0" indent="0" algn="ctr">
              <a:buNone/>
            </a:pPr>
            <a:r>
              <a:rPr lang="en-US" dirty="0"/>
              <a:t>The </a:t>
            </a:r>
            <a:r>
              <a:rPr lang="en-US" dirty="0" err="1"/>
              <a:t>PrepareRI</a:t>
            </a:r>
            <a:r>
              <a:rPr lang="en-US" dirty="0"/>
              <a:t> College Readiness Project represents a strategic partnership between K-12 education and Rhode Island’s colleges and universities to ensure that </a:t>
            </a:r>
            <a:r>
              <a:rPr lang="en-US" b="1" dirty="0"/>
              <a:t>every student graduates from high school ready to enroll in credit-bearing coursework on a path to on-time college completion</a:t>
            </a:r>
            <a:r>
              <a:rPr lang="en-US" dirty="0"/>
              <a:t>.</a:t>
            </a:r>
            <a:endParaRPr lang="en-US" dirty="0">
              <a:cs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Tree>
    <p:extLst>
      <p:ext uri="{BB962C8B-B14F-4D97-AF65-F5344CB8AC3E}">
        <p14:creationId xmlns:p14="http://schemas.microsoft.com/office/powerpoint/2010/main" val="2127080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33897" y="691918"/>
            <a:ext cx="11207239" cy="635301"/>
          </a:xfrm>
        </p:spPr>
        <p:txBody>
          <a:bodyPr>
            <a:normAutofit/>
          </a:bodyPr>
          <a:lstStyle/>
          <a:p>
            <a:r>
              <a:rPr lang="en-US" sz="3400" b="1" dirty="0"/>
              <a:t>The 10-year trajectory of RI’s 2007-2008 freshman class</a:t>
            </a:r>
            <a:endParaRPr lang="en-US" sz="3400"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087" y="6215398"/>
            <a:ext cx="1915767" cy="588483"/>
          </a:xfrm>
          <a:prstGeom prst="rect">
            <a:avLst/>
          </a:prstGeom>
        </p:spPr>
      </p:pic>
      <p:pic>
        <p:nvPicPr>
          <p:cNvPr id="8" name="Picture 8" descr="A screenshot of a cell phone&#10;&#10;Description generated with very high confidence">
            <a:extLst>
              <a:ext uri="{FF2B5EF4-FFF2-40B4-BE49-F238E27FC236}">
                <a16:creationId xmlns:a16="http://schemas.microsoft.com/office/drawing/2014/main" id="{EA65209A-4BBF-467A-892B-AE0E669A3631}"/>
              </a:ext>
            </a:extLst>
          </p:cNvPr>
          <p:cNvPicPr>
            <a:picLocks noGrp="1" noChangeAspect="1"/>
          </p:cNvPicPr>
          <p:nvPr>
            <p:ph idx="1"/>
          </p:nvPr>
        </p:nvPicPr>
        <p:blipFill>
          <a:blip r:embed="rId5"/>
          <a:stretch>
            <a:fillRect/>
          </a:stretch>
        </p:blipFill>
        <p:spPr>
          <a:xfrm>
            <a:off x="404711" y="1247932"/>
            <a:ext cx="10936425" cy="2744652"/>
          </a:xfrm>
          <a:prstGeom prst="rect">
            <a:avLst/>
          </a:prstGeom>
        </p:spPr>
      </p:pic>
      <p:sp>
        <p:nvSpPr>
          <p:cNvPr id="2" name="Rectangle 1">
            <a:extLst>
              <a:ext uri="{FF2B5EF4-FFF2-40B4-BE49-F238E27FC236}">
                <a16:creationId xmlns:a16="http://schemas.microsoft.com/office/drawing/2014/main" id="{C64C7B83-4B80-4D93-9DA5-8B0ADA68D8F1}"/>
              </a:ext>
            </a:extLst>
          </p:cNvPr>
          <p:cNvSpPr/>
          <p:nvPr/>
        </p:nvSpPr>
        <p:spPr>
          <a:xfrm>
            <a:off x="-3628" y="5938157"/>
            <a:ext cx="1995713" cy="916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0" name="Table 10">
            <a:extLst>
              <a:ext uri="{FF2B5EF4-FFF2-40B4-BE49-F238E27FC236}">
                <a16:creationId xmlns:a16="http://schemas.microsoft.com/office/drawing/2014/main" id="{A4719F81-4645-41B0-BA47-BD25348A5E30}"/>
              </a:ext>
            </a:extLst>
          </p:cNvPr>
          <p:cNvGraphicFramePr>
            <a:graphicFrameLocks noGrp="1"/>
          </p:cNvGraphicFramePr>
          <p:nvPr/>
        </p:nvGraphicFramePr>
        <p:xfrm>
          <a:off x="281213" y="4027042"/>
          <a:ext cx="10905349" cy="2431140"/>
        </p:xfrm>
        <a:graphic>
          <a:graphicData uri="http://schemas.openxmlformats.org/drawingml/2006/table">
            <a:tbl>
              <a:tblPr firstRow="1" bandRow="1">
                <a:tableStyleId>{5C22544A-7EE6-4342-B048-85BDC9FD1C3A}</a:tableStyleId>
              </a:tblPr>
              <a:tblGrid>
                <a:gridCol w="2726338">
                  <a:extLst>
                    <a:ext uri="{9D8B030D-6E8A-4147-A177-3AD203B41FA5}">
                      <a16:colId xmlns:a16="http://schemas.microsoft.com/office/drawing/2014/main" val="2510857376"/>
                    </a:ext>
                  </a:extLst>
                </a:gridCol>
                <a:gridCol w="2602516">
                  <a:extLst>
                    <a:ext uri="{9D8B030D-6E8A-4147-A177-3AD203B41FA5}">
                      <a16:colId xmlns:a16="http://schemas.microsoft.com/office/drawing/2014/main" val="3714542008"/>
                    </a:ext>
                  </a:extLst>
                </a:gridCol>
                <a:gridCol w="2850157">
                  <a:extLst>
                    <a:ext uri="{9D8B030D-6E8A-4147-A177-3AD203B41FA5}">
                      <a16:colId xmlns:a16="http://schemas.microsoft.com/office/drawing/2014/main" val="103218174"/>
                    </a:ext>
                  </a:extLst>
                </a:gridCol>
                <a:gridCol w="2726338">
                  <a:extLst>
                    <a:ext uri="{9D8B030D-6E8A-4147-A177-3AD203B41FA5}">
                      <a16:colId xmlns:a16="http://schemas.microsoft.com/office/drawing/2014/main" val="1071391357"/>
                    </a:ext>
                  </a:extLst>
                </a:gridCol>
              </a:tblGrid>
              <a:tr h="405190">
                <a:tc>
                  <a:txBody>
                    <a:bodyPr/>
                    <a:lstStyle/>
                    <a:p>
                      <a:pPr lvl="0" algn="ctr">
                        <a:buNone/>
                      </a:pPr>
                      <a:r>
                        <a:rPr lang="en-US"/>
                        <a:t>Disaggregation</a:t>
                      </a:r>
                      <a:endParaRPr lang="en-US" dirty="0"/>
                    </a:p>
                  </a:txBody>
                  <a:tcPr/>
                </a:tc>
                <a:tc>
                  <a:txBody>
                    <a:bodyPr/>
                    <a:lstStyle/>
                    <a:p>
                      <a:pPr algn="ctr"/>
                      <a:r>
                        <a:rPr lang="en-US" dirty="0"/>
                        <a:t>High School Graduates</a:t>
                      </a:r>
                    </a:p>
                  </a:txBody>
                  <a:tcPr/>
                </a:tc>
                <a:tc>
                  <a:txBody>
                    <a:bodyPr/>
                    <a:lstStyle/>
                    <a:p>
                      <a:pPr algn="ctr"/>
                      <a:r>
                        <a:rPr lang="en-US" dirty="0"/>
                        <a:t>Enroll in Postsecondary</a:t>
                      </a:r>
                    </a:p>
                  </a:txBody>
                  <a:tcPr/>
                </a:tc>
                <a:tc>
                  <a:txBody>
                    <a:bodyPr/>
                    <a:lstStyle/>
                    <a:p>
                      <a:pPr algn="ctr"/>
                      <a:r>
                        <a:rPr lang="en-US" dirty="0"/>
                        <a:t>Complete Postsecondary</a:t>
                      </a:r>
                    </a:p>
                  </a:txBody>
                  <a:tcPr/>
                </a:tc>
                <a:extLst>
                  <a:ext uri="{0D108BD9-81ED-4DB2-BD59-A6C34878D82A}">
                    <a16:rowId xmlns:a16="http://schemas.microsoft.com/office/drawing/2014/main" val="1279841917"/>
                  </a:ext>
                </a:extLst>
              </a:tr>
              <a:tr h="405190">
                <a:tc>
                  <a:txBody>
                    <a:bodyPr/>
                    <a:lstStyle/>
                    <a:p>
                      <a:pPr lvl="0">
                        <a:buNone/>
                      </a:pPr>
                      <a:r>
                        <a:rPr lang="en-US" dirty="0"/>
                        <a:t>Full cohort (graphic above)</a:t>
                      </a:r>
                    </a:p>
                  </a:txBody>
                  <a:tcPr/>
                </a:tc>
                <a:tc>
                  <a:txBody>
                    <a:bodyPr/>
                    <a:lstStyle/>
                    <a:p>
                      <a:pPr algn="ctr"/>
                      <a:r>
                        <a:rPr lang="en-US" dirty="0"/>
                        <a:t>81%</a:t>
                      </a:r>
                    </a:p>
                  </a:txBody>
                  <a:tcPr/>
                </a:tc>
                <a:tc>
                  <a:txBody>
                    <a:bodyPr/>
                    <a:lstStyle/>
                    <a:p>
                      <a:pPr algn="ctr"/>
                      <a:r>
                        <a:rPr lang="en-US" dirty="0"/>
                        <a:t>72%</a:t>
                      </a:r>
                    </a:p>
                  </a:txBody>
                  <a:tcPr/>
                </a:tc>
                <a:tc>
                  <a:txBody>
                    <a:bodyPr/>
                    <a:lstStyle/>
                    <a:p>
                      <a:pPr algn="ctr"/>
                      <a:r>
                        <a:rPr lang="en-US" dirty="0"/>
                        <a:t>34%</a:t>
                      </a:r>
                    </a:p>
                  </a:txBody>
                  <a:tcPr/>
                </a:tc>
                <a:extLst>
                  <a:ext uri="{0D108BD9-81ED-4DB2-BD59-A6C34878D82A}">
                    <a16:rowId xmlns:a16="http://schemas.microsoft.com/office/drawing/2014/main" val="2335188490"/>
                  </a:ext>
                </a:extLst>
              </a:tr>
              <a:tr h="405190">
                <a:tc>
                  <a:txBody>
                    <a:bodyPr/>
                    <a:lstStyle/>
                    <a:p>
                      <a:pPr lvl="0">
                        <a:buNone/>
                      </a:pPr>
                      <a:r>
                        <a:rPr lang="en-US" dirty="0"/>
                        <a:t>Free/Reduced Price Lunch</a:t>
                      </a:r>
                    </a:p>
                  </a:txBody>
                  <a:tcPr/>
                </a:tc>
                <a:tc>
                  <a:txBody>
                    <a:bodyPr/>
                    <a:lstStyle/>
                    <a:p>
                      <a:pPr algn="ctr"/>
                      <a:r>
                        <a:rPr lang="en-US" dirty="0"/>
                        <a:t>73%</a:t>
                      </a:r>
                    </a:p>
                  </a:txBody>
                  <a:tcPr/>
                </a:tc>
                <a:tc>
                  <a:txBody>
                    <a:bodyPr/>
                    <a:lstStyle/>
                    <a:p>
                      <a:pPr algn="ctr"/>
                      <a:r>
                        <a:rPr lang="en-US" dirty="0"/>
                        <a:t>63%</a:t>
                      </a:r>
                    </a:p>
                  </a:txBody>
                  <a:tcPr/>
                </a:tc>
                <a:tc>
                  <a:txBody>
                    <a:bodyPr/>
                    <a:lstStyle/>
                    <a:p>
                      <a:pPr algn="ctr"/>
                      <a:r>
                        <a:rPr lang="en-US" dirty="0"/>
                        <a:t>19%</a:t>
                      </a:r>
                    </a:p>
                  </a:txBody>
                  <a:tcPr/>
                </a:tc>
                <a:extLst>
                  <a:ext uri="{0D108BD9-81ED-4DB2-BD59-A6C34878D82A}">
                    <a16:rowId xmlns:a16="http://schemas.microsoft.com/office/drawing/2014/main" val="1231068665"/>
                  </a:ext>
                </a:extLst>
              </a:tr>
              <a:tr h="405190">
                <a:tc>
                  <a:txBody>
                    <a:bodyPr/>
                    <a:lstStyle/>
                    <a:p>
                      <a:pPr lvl="0">
                        <a:buNone/>
                      </a:pPr>
                      <a:r>
                        <a:rPr lang="en-US" dirty="0"/>
                        <a:t>Students of Color</a:t>
                      </a:r>
                    </a:p>
                  </a:txBody>
                  <a:tcPr/>
                </a:tc>
                <a:tc>
                  <a:txBody>
                    <a:bodyPr/>
                    <a:lstStyle/>
                    <a:p>
                      <a:pPr algn="ctr"/>
                      <a:r>
                        <a:rPr lang="en-US" dirty="0"/>
                        <a:t>73%</a:t>
                      </a:r>
                    </a:p>
                  </a:txBody>
                  <a:tcPr/>
                </a:tc>
                <a:tc>
                  <a:txBody>
                    <a:bodyPr/>
                    <a:lstStyle/>
                    <a:p>
                      <a:pPr algn="ctr"/>
                      <a:r>
                        <a:rPr lang="en-US" dirty="0"/>
                        <a:t>66%</a:t>
                      </a:r>
                    </a:p>
                  </a:txBody>
                  <a:tcPr/>
                </a:tc>
                <a:tc>
                  <a:txBody>
                    <a:bodyPr/>
                    <a:lstStyle/>
                    <a:p>
                      <a:pPr algn="ctr"/>
                      <a:r>
                        <a:rPr lang="en-US" dirty="0"/>
                        <a:t>21%</a:t>
                      </a:r>
                    </a:p>
                  </a:txBody>
                  <a:tcPr/>
                </a:tc>
                <a:extLst>
                  <a:ext uri="{0D108BD9-81ED-4DB2-BD59-A6C34878D82A}">
                    <a16:rowId xmlns:a16="http://schemas.microsoft.com/office/drawing/2014/main" val="3986513655"/>
                  </a:ext>
                </a:extLst>
              </a:tr>
              <a:tr h="405190">
                <a:tc>
                  <a:txBody>
                    <a:bodyPr/>
                    <a:lstStyle/>
                    <a:p>
                      <a:pPr lvl="0">
                        <a:buNone/>
                      </a:pPr>
                      <a:r>
                        <a:rPr lang="en-US" dirty="0"/>
                        <a:t>Multilingual Learners</a:t>
                      </a:r>
                    </a:p>
                  </a:txBody>
                  <a:tcPr/>
                </a:tc>
                <a:tc>
                  <a:txBody>
                    <a:bodyPr/>
                    <a:lstStyle/>
                    <a:p>
                      <a:pPr lvl="0" algn="ctr">
                        <a:buNone/>
                      </a:pPr>
                      <a:r>
                        <a:rPr lang="en-US" dirty="0"/>
                        <a:t>71%</a:t>
                      </a:r>
                    </a:p>
                  </a:txBody>
                  <a:tcPr/>
                </a:tc>
                <a:tc>
                  <a:txBody>
                    <a:bodyPr/>
                    <a:lstStyle/>
                    <a:p>
                      <a:pPr lvl="0" algn="ctr">
                        <a:buNone/>
                      </a:pPr>
                      <a:r>
                        <a:rPr lang="en-US" dirty="0"/>
                        <a:t>49%</a:t>
                      </a:r>
                    </a:p>
                  </a:txBody>
                  <a:tcPr/>
                </a:tc>
                <a:tc>
                  <a:txBody>
                    <a:bodyPr/>
                    <a:lstStyle/>
                    <a:p>
                      <a:pPr lvl="0" algn="ctr">
                        <a:buNone/>
                      </a:pPr>
                      <a:r>
                        <a:rPr lang="en-US" dirty="0"/>
                        <a:t>7%</a:t>
                      </a:r>
                    </a:p>
                  </a:txBody>
                  <a:tcPr/>
                </a:tc>
                <a:extLst>
                  <a:ext uri="{0D108BD9-81ED-4DB2-BD59-A6C34878D82A}">
                    <a16:rowId xmlns:a16="http://schemas.microsoft.com/office/drawing/2014/main" val="331113121"/>
                  </a:ext>
                </a:extLst>
              </a:tr>
              <a:tr h="405190">
                <a:tc>
                  <a:txBody>
                    <a:bodyPr/>
                    <a:lstStyle/>
                    <a:p>
                      <a:pPr lvl="0">
                        <a:buNone/>
                      </a:pPr>
                      <a:r>
                        <a:rPr lang="en-US" dirty="0"/>
                        <a:t>Students with IEPs</a:t>
                      </a:r>
                    </a:p>
                  </a:txBody>
                  <a:tcPr/>
                </a:tc>
                <a:tc>
                  <a:txBody>
                    <a:bodyPr/>
                    <a:lstStyle/>
                    <a:p>
                      <a:pPr lvl="0" algn="ctr">
                        <a:buNone/>
                      </a:pPr>
                      <a:r>
                        <a:rPr lang="en-US" dirty="0"/>
                        <a:t>66%</a:t>
                      </a:r>
                    </a:p>
                  </a:txBody>
                  <a:tcPr/>
                </a:tc>
                <a:tc>
                  <a:txBody>
                    <a:bodyPr/>
                    <a:lstStyle/>
                    <a:p>
                      <a:pPr lvl="0" algn="ctr">
                        <a:buNone/>
                      </a:pPr>
                      <a:r>
                        <a:rPr lang="en-US" dirty="0"/>
                        <a:t>44%</a:t>
                      </a:r>
                    </a:p>
                  </a:txBody>
                  <a:tcPr/>
                </a:tc>
                <a:tc>
                  <a:txBody>
                    <a:bodyPr/>
                    <a:lstStyle/>
                    <a:p>
                      <a:pPr lvl="0" algn="ctr">
                        <a:buNone/>
                      </a:pPr>
                      <a:r>
                        <a:rPr lang="en-US" dirty="0"/>
                        <a:t>9%</a:t>
                      </a:r>
                    </a:p>
                  </a:txBody>
                  <a:tcPr/>
                </a:tc>
                <a:extLst>
                  <a:ext uri="{0D108BD9-81ED-4DB2-BD59-A6C34878D82A}">
                    <a16:rowId xmlns:a16="http://schemas.microsoft.com/office/drawing/2014/main" val="535796613"/>
                  </a:ext>
                </a:extLst>
              </a:tr>
            </a:tbl>
          </a:graphicData>
        </a:graphic>
      </p:graphicFrame>
      <p:sp>
        <p:nvSpPr>
          <p:cNvPr id="3" name="TextBox 2">
            <a:extLst>
              <a:ext uri="{FF2B5EF4-FFF2-40B4-BE49-F238E27FC236}">
                <a16:creationId xmlns:a16="http://schemas.microsoft.com/office/drawing/2014/main" id="{877E5B3D-BC62-174A-BA3B-0F67E6DA26B3}"/>
              </a:ext>
            </a:extLst>
          </p:cNvPr>
          <p:cNvSpPr txBox="1"/>
          <p:nvPr/>
        </p:nvSpPr>
        <p:spPr>
          <a:xfrm>
            <a:off x="281213" y="6476007"/>
            <a:ext cx="11351987"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Data notes: The denominator for all of these percentages is the students from RI’s 2007-2008 freshman class. The numerator is the percentage of who have completed each step at any point between 2008 to 2018. The postsecondary figures include any college or university nationwide (both 2-year and 4-year) that reports data to the National Student Clearinghouse. Analysis by </a:t>
            </a:r>
            <a:r>
              <a:rPr kumimoji="0" lang="en-US" sz="1000" b="0" i="1" u="none" strike="noStrike" kern="1200" cap="none" spc="0" normalizeH="0" baseline="0" noProof="0" dirty="0" err="1">
                <a:ln>
                  <a:noFill/>
                </a:ln>
                <a:solidFill>
                  <a:prstClr val="black"/>
                </a:solidFill>
                <a:effectLst/>
                <a:uLnTx/>
                <a:uFillTx/>
                <a:latin typeface="Calibri" panose="020F0502020204030204"/>
                <a:ea typeface="+mn-ea"/>
                <a:cs typeface="+mn-cs"/>
              </a:rPr>
              <a:t>DataSpark</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 at URI.</a:t>
            </a:r>
          </a:p>
        </p:txBody>
      </p:sp>
    </p:spTree>
    <p:extLst>
      <p:ext uri="{BB962C8B-B14F-4D97-AF65-F5344CB8AC3E}">
        <p14:creationId xmlns:p14="http://schemas.microsoft.com/office/powerpoint/2010/main" val="62373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02921" y="718818"/>
            <a:ext cx="3105791" cy="5425015"/>
          </a:xfrm>
        </p:spPr>
        <p:txBody>
          <a:bodyPr>
            <a:normAutofit/>
          </a:bodyPr>
          <a:lstStyle/>
          <a:p>
            <a:r>
              <a:rPr lang="en-US" sz="3600" b="1" dirty="0"/>
              <a:t>The impact of remediation on Rhode Island’s Freshman class of 2007/8</a:t>
            </a:r>
            <a:endParaRPr lang="en-US" sz="3600"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087" y="6215398"/>
            <a:ext cx="1915767" cy="588483"/>
          </a:xfrm>
          <a:prstGeom prst="rect">
            <a:avLst/>
          </a:prstGeom>
        </p:spPr>
      </p:pic>
      <p:pic>
        <p:nvPicPr>
          <p:cNvPr id="3" name="Picture 2"/>
          <p:cNvPicPr>
            <a:picLocks noChangeAspect="1"/>
          </p:cNvPicPr>
          <p:nvPr/>
        </p:nvPicPr>
        <p:blipFill>
          <a:blip r:embed="rId5"/>
          <a:stretch>
            <a:fillRect/>
          </a:stretch>
        </p:blipFill>
        <p:spPr>
          <a:xfrm>
            <a:off x="2959330" y="789773"/>
            <a:ext cx="8527472" cy="5749139"/>
          </a:xfrm>
          <a:prstGeom prst="rect">
            <a:avLst/>
          </a:prstGeom>
        </p:spPr>
      </p:pic>
    </p:spTree>
    <p:extLst>
      <p:ext uri="{BB962C8B-B14F-4D97-AF65-F5344CB8AC3E}">
        <p14:creationId xmlns:p14="http://schemas.microsoft.com/office/powerpoint/2010/main" val="2465288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222" y="781685"/>
            <a:ext cx="11479942" cy="787083"/>
          </a:xfrm>
        </p:spPr>
        <p:txBody>
          <a:bodyPr>
            <a:normAutofit/>
          </a:bodyPr>
          <a:lstStyle/>
          <a:p>
            <a:r>
              <a:rPr lang="en-US" b="1" dirty="0"/>
              <a:t>  Readiness Project Workstreams</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
        <p:nvSpPr>
          <p:cNvPr id="2" name="Rectangle 1"/>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Rectangle 2"/>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Rectangle 4"/>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8" name="Diagram 7">
            <a:extLst>
              <a:ext uri="{FF2B5EF4-FFF2-40B4-BE49-F238E27FC236}">
                <a16:creationId xmlns:a16="http://schemas.microsoft.com/office/drawing/2014/main" id="{8B186A57-F876-1742-8745-07099EBC946C}"/>
              </a:ext>
            </a:extLst>
          </p:cNvPr>
          <p:cNvGraphicFramePr/>
          <p:nvPr>
            <p:extLst>
              <p:ext uri="{D42A27DB-BD31-4B8C-83A1-F6EECF244321}">
                <p14:modId xmlns:p14="http://schemas.microsoft.com/office/powerpoint/2010/main" val="3656566978"/>
              </p:ext>
            </p:extLst>
          </p:nvPr>
        </p:nvGraphicFramePr>
        <p:xfrm>
          <a:off x="471949" y="1784555"/>
          <a:ext cx="10545096" cy="43537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82868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3398" y="269268"/>
            <a:ext cx="3484880" cy="1341525"/>
          </a:xfrm>
        </p:spPr>
        <p:txBody>
          <a:bodyPr>
            <a:normAutofit/>
          </a:bodyPr>
          <a:lstStyle/>
          <a:p>
            <a:r>
              <a:rPr lang="en-US" b="1" dirty="0"/>
              <a:t>Alignment of Requirements</a:t>
            </a:r>
            <a:endParaRPr lang="en-US" sz="2200"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40" y="6193766"/>
            <a:ext cx="2098520" cy="644621"/>
          </a:xfrm>
          <a:prstGeom prst="rect">
            <a:avLst/>
          </a:prstGeom>
        </p:spPr>
      </p:pic>
      <p:sp>
        <p:nvSpPr>
          <p:cNvPr id="8" name="Title 1"/>
          <p:cNvSpPr txBox="1">
            <a:spLocks/>
          </p:cNvSpPr>
          <p:nvPr/>
        </p:nvSpPr>
        <p:spPr>
          <a:xfrm>
            <a:off x="263398" y="1541970"/>
            <a:ext cx="4217163" cy="4720619"/>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j-ea"/>
              </a:rPr>
              <a:t>Problem</a:t>
            </a:r>
            <a:r>
              <a:rPr kumimoji="0" lang="en-US" sz="2000" b="0" i="0" u="none" strike="noStrike" kern="1200" cap="none" spc="0" normalizeH="0" baseline="0" noProof="0" dirty="0">
                <a:ln>
                  <a:noFill/>
                </a:ln>
                <a:solidFill>
                  <a:prstClr val="black"/>
                </a:solidFill>
                <a:effectLst/>
                <a:uLnTx/>
                <a:uFillTx/>
                <a:latin typeface="+mn-lt"/>
                <a:ea typeface="+mj-ea"/>
              </a:rPr>
              <a:t>: The Secondary graduation requirements and Public Postsecondary a</a:t>
            </a:r>
            <a:r>
              <a:rPr kumimoji="0" lang="en-US" sz="2000" b="0" i="0" u="none" strike="noStrike" kern="1200" cap="none" spc="0" normalizeH="0" baseline="0" noProof="0" dirty="0" err="1">
                <a:ln>
                  <a:noFill/>
                </a:ln>
                <a:solidFill>
                  <a:prstClr val="black"/>
                </a:solidFill>
                <a:effectLst/>
                <a:uLnTx/>
                <a:uFillTx/>
                <a:latin typeface="+mn-lt"/>
                <a:ea typeface="+mj-ea"/>
              </a:rPr>
              <a:t>dmission</a:t>
            </a:r>
            <a:r>
              <a:rPr kumimoji="0" lang="en-US" sz="2000" b="0" i="0" u="none" strike="noStrike" kern="1200" cap="none" spc="0" normalizeH="0" baseline="0" noProof="0" dirty="0">
                <a:ln>
                  <a:noFill/>
                </a:ln>
                <a:solidFill>
                  <a:prstClr val="black"/>
                </a:solidFill>
                <a:effectLst/>
                <a:uLnTx/>
                <a:uFillTx/>
                <a:latin typeface="+mn-lt"/>
                <a:ea typeface="+mj-ea"/>
              </a:rPr>
              <a:t> requirements are not currently aligned in Rhode Island.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mn-lt"/>
              <a:ea typeface="+mj-ea"/>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j-ea"/>
              </a:rPr>
              <a:t>Solution: </a:t>
            </a:r>
            <a:endParaRPr kumimoji="0" lang="en-US" sz="2000" b="0" i="0" u="none" strike="noStrike" kern="1200" cap="none" spc="0" normalizeH="0" baseline="0" noProof="0" dirty="0">
              <a:ln>
                <a:noFill/>
              </a:ln>
              <a:solidFill>
                <a:prstClr val="black"/>
              </a:solidFill>
              <a:effectLst/>
              <a:uLnTx/>
              <a:uFillTx/>
              <a:latin typeface="+mn-lt"/>
              <a:ea typeface="+mj-ea"/>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mn-lt"/>
              <a:ea typeface="+mj-ea"/>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j-ea"/>
              </a:rPr>
              <a:t>Phase 1: </a:t>
            </a:r>
            <a:r>
              <a:rPr kumimoji="0" lang="en-US" sz="2000" b="0" i="0" u="none" strike="noStrike" kern="1200" cap="none" spc="0" normalizeH="0" baseline="0" noProof="0" dirty="0">
                <a:ln>
                  <a:noFill/>
                </a:ln>
                <a:solidFill>
                  <a:prstClr val="black"/>
                </a:solidFill>
                <a:effectLst/>
                <a:uLnTx/>
                <a:uFillTx/>
                <a:latin typeface="+mn-lt"/>
                <a:ea typeface="+mj-ea"/>
              </a:rPr>
              <a:t>Provide a guidance chart on our current state to schools, students, and families so they are able to make informed choices. </a:t>
            </a:r>
            <a:endParaRPr kumimoji="0" lang="en-US" sz="2000" b="0" i="0" u="none" strike="noStrike" kern="1200" cap="none" spc="0" normalizeH="0" baseline="0" noProof="0" dirty="0">
              <a:ln>
                <a:noFill/>
              </a:ln>
              <a:solidFill>
                <a:prstClr val="black"/>
              </a:solidFill>
              <a:effectLst/>
              <a:uLnTx/>
              <a:uFillTx/>
              <a:latin typeface="+mn-lt"/>
              <a:ea typeface="+mj-ea"/>
              <a:cs typeface="Calibri Light"/>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mn-lt"/>
              <a:ea typeface="+mj-ea"/>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j-ea"/>
              </a:rPr>
              <a:t>Phase 2: </a:t>
            </a:r>
            <a:r>
              <a:rPr kumimoji="0" lang="en-US" sz="2000" b="0" i="0" u="none" strike="noStrike" kern="1200" cap="none" spc="0" normalizeH="0" baseline="0" noProof="0" dirty="0">
                <a:ln>
                  <a:noFill/>
                </a:ln>
                <a:solidFill>
                  <a:prstClr val="black"/>
                </a:solidFill>
                <a:effectLst/>
                <a:uLnTx/>
                <a:uFillTx/>
                <a:latin typeface="+mn-lt"/>
                <a:ea typeface="+mj-ea"/>
              </a:rPr>
              <a:t>Modify policies to better align the systems. To that end, two memos have been drafted outlining possible changes for both systems (K12 and Postsecondary).</a:t>
            </a:r>
            <a:endParaRPr kumimoji="0" lang="en-US" sz="2000" b="0" i="0" u="none" strike="noStrike" kern="1200" cap="none" spc="0" normalizeH="0" baseline="0" noProof="0" dirty="0">
              <a:ln>
                <a:noFill/>
              </a:ln>
              <a:solidFill>
                <a:prstClr val="black"/>
              </a:solidFill>
              <a:effectLst/>
              <a:uLnTx/>
              <a:uFillTx/>
              <a:latin typeface="+mn-lt"/>
              <a:ea typeface="+mj-ea"/>
              <a:cs typeface="Calibri Light"/>
            </a:endParaRPr>
          </a:p>
        </p:txBody>
      </p:sp>
      <p:pic>
        <p:nvPicPr>
          <p:cNvPr id="3" name="Picture 2"/>
          <p:cNvPicPr>
            <a:picLocks noChangeAspect="1"/>
          </p:cNvPicPr>
          <p:nvPr/>
        </p:nvPicPr>
        <p:blipFill>
          <a:blip r:embed="rId3"/>
          <a:stretch>
            <a:fillRect/>
          </a:stretch>
        </p:blipFill>
        <p:spPr>
          <a:xfrm>
            <a:off x="4585704" y="725069"/>
            <a:ext cx="6975913" cy="5407862"/>
          </a:xfrm>
          <a:prstGeom prst="rect">
            <a:avLst/>
          </a:prstGeom>
        </p:spPr>
      </p:pic>
    </p:spTree>
    <p:extLst>
      <p:ext uri="{BB962C8B-B14F-4D97-AF65-F5344CB8AC3E}">
        <p14:creationId xmlns:p14="http://schemas.microsoft.com/office/powerpoint/2010/main" val="2070616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29172" y="751205"/>
            <a:ext cx="11246548" cy="631508"/>
          </a:xfrm>
        </p:spPr>
        <p:txBody>
          <a:bodyPr>
            <a:normAutofit fontScale="90000"/>
          </a:bodyPr>
          <a:lstStyle/>
          <a:p>
            <a:r>
              <a:rPr lang="en-US" b="1" dirty="0"/>
              <a:t>FAFSA Completion</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
        <p:nvSpPr>
          <p:cNvPr id="3" name="Content Placeholder 2">
            <a:extLst>
              <a:ext uri="{FF2B5EF4-FFF2-40B4-BE49-F238E27FC236}">
                <a16:creationId xmlns:a16="http://schemas.microsoft.com/office/drawing/2014/main" id="{3CD5C26C-CF39-4ACB-8ECC-402A9133100F}"/>
              </a:ext>
            </a:extLst>
          </p:cNvPr>
          <p:cNvSpPr>
            <a:spLocks noGrp="1"/>
          </p:cNvSpPr>
          <p:nvPr>
            <p:ph idx="1"/>
          </p:nvPr>
        </p:nvSpPr>
        <p:spPr>
          <a:xfrm>
            <a:off x="297753" y="1330908"/>
            <a:ext cx="11056047" cy="631509"/>
          </a:xfrm>
        </p:spPr>
        <p:txBody>
          <a:bodyPr vert="horz" lIns="91440" tIns="45720" rIns="91440" bIns="45720" rtlCol="0" anchor="t">
            <a:noAutofit/>
          </a:bodyPr>
          <a:lstStyle/>
          <a:p>
            <a:pPr marL="0" indent="0">
              <a:buNone/>
            </a:pPr>
            <a:r>
              <a:rPr lang="en-US" sz="2200" b="1" dirty="0">
                <a:cs typeface="Calibri"/>
              </a:rPr>
              <a:t>Problem: </a:t>
            </a:r>
            <a:r>
              <a:rPr lang="en-US" sz="1800" dirty="0">
                <a:cs typeface="Calibri"/>
              </a:rPr>
              <a:t>Too few of our students are completing the FAFSA and missing out on federal funds to attend a postsecondary institution. Last year Rhode Island left over </a:t>
            </a:r>
            <a:r>
              <a:rPr lang="en-US" sz="1800" b="1" dirty="0">
                <a:cs typeface="Calibri"/>
              </a:rPr>
              <a:t>$4 million dollars in Federal Pell grants </a:t>
            </a:r>
            <a:r>
              <a:rPr lang="en-US" sz="1800" dirty="0">
                <a:cs typeface="Calibri"/>
              </a:rPr>
              <a:t>on the table.</a:t>
            </a:r>
          </a:p>
          <a:p>
            <a:pPr marL="0" indent="0">
              <a:buNone/>
            </a:pPr>
            <a:endParaRPr lang="en-US" sz="1050" dirty="0">
              <a:cs typeface="Calibri"/>
            </a:endParaRPr>
          </a:p>
          <a:p>
            <a:pPr marL="0" indent="0">
              <a:buNone/>
            </a:pPr>
            <a:endParaRPr lang="en-US" sz="2200" b="1" dirty="0">
              <a:cs typeface="Calibri"/>
            </a:endParaRPr>
          </a:p>
          <a:p>
            <a:pPr marL="0" indent="0">
              <a:buNone/>
            </a:pPr>
            <a:endParaRPr lang="en-US" b="1" dirty="0">
              <a:cs typeface="Calibri"/>
            </a:endParaRPr>
          </a:p>
        </p:txBody>
      </p:sp>
      <p:graphicFrame>
        <p:nvGraphicFramePr>
          <p:cNvPr id="2" name="Table 1">
            <a:extLst>
              <a:ext uri="{FF2B5EF4-FFF2-40B4-BE49-F238E27FC236}">
                <a16:creationId xmlns:a16="http://schemas.microsoft.com/office/drawing/2014/main" id="{D6F60729-1666-E14E-A9C8-318D79DC2EA1}"/>
              </a:ext>
            </a:extLst>
          </p:cNvPr>
          <p:cNvGraphicFramePr>
            <a:graphicFrameLocks noGrp="1"/>
          </p:cNvGraphicFramePr>
          <p:nvPr>
            <p:extLst>
              <p:ext uri="{D42A27DB-BD31-4B8C-83A1-F6EECF244321}">
                <p14:modId xmlns:p14="http://schemas.microsoft.com/office/powerpoint/2010/main" val="3504064484"/>
              </p:ext>
            </p:extLst>
          </p:nvPr>
        </p:nvGraphicFramePr>
        <p:xfrm>
          <a:off x="297753" y="4935266"/>
          <a:ext cx="10753461" cy="1825330"/>
        </p:xfrm>
        <a:graphic>
          <a:graphicData uri="http://schemas.openxmlformats.org/drawingml/2006/table">
            <a:tbl>
              <a:tblPr firstRow="1" bandRow="1">
                <a:tableStyleId>{5C22544A-7EE6-4342-B048-85BDC9FD1C3A}</a:tableStyleId>
              </a:tblPr>
              <a:tblGrid>
                <a:gridCol w="3584487">
                  <a:extLst>
                    <a:ext uri="{9D8B030D-6E8A-4147-A177-3AD203B41FA5}">
                      <a16:colId xmlns:a16="http://schemas.microsoft.com/office/drawing/2014/main" val="1955913145"/>
                    </a:ext>
                  </a:extLst>
                </a:gridCol>
                <a:gridCol w="3584487">
                  <a:extLst>
                    <a:ext uri="{9D8B030D-6E8A-4147-A177-3AD203B41FA5}">
                      <a16:colId xmlns:a16="http://schemas.microsoft.com/office/drawing/2014/main" val="1788587037"/>
                    </a:ext>
                  </a:extLst>
                </a:gridCol>
                <a:gridCol w="3584487">
                  <a:extLst>
                    <a:ext uri="{9D8B030D-6E8A-4147-A177-3AD203B41FA5}">
                      <a16:colId xmlns:a16="http://schemas.microsoft.com/office/drawing/2014/main" val="3451309806"/>
                    </a:ext>
                  </a:extLst>
                </a:gridCol>
              </a:tblGrid>
              <a:tr h="1825330">
                <a:tc>
                  <a:txBody>
                    <a:bodyPr/>
                    <a:lstStyle/>
                    <a:p>
                      <a:r>
                        <a:rPr lang="en-US" b="1" dirty="0"/>
                        <a:t>Solution 1: </a:t>
                      </a:r>
                    </a:p>
                    <a:p>
                      <a:endParaRPr lang="en-US" b="0" dirty="0"/>
                    </a:p>
                    <a:p>
                      <a:r>
                        <a:rPr lang="en-US" b="0" dirty="0"/>
                        <a:t>Give students and schools biweekly updates on their completion rates through a public FAFSA completion dashboard</a:t>
                      </a:r>
                    </a:p>
                  </a:txBody>
                  <a:tcPr>
                    <a:solidFill>
                      <a:srgbClr val="1B5186"/>
                    </a:solidFill>
                  </a:tcPr>
                </a:tc>
                <a:tc>
                  <a:txBody>
                    <a:bodyPr/>
                    <a:lstStyle/>
                    <a:p>
                      <a:r>
                        <a:rPr lang="en-US" b="1" dirty="0"/>
                        <a:t>Solution 2: </a:t>
                      </a:r>
                    </a:p>
                    <a:p>
                      <a:endParaRPr lang="en-US" b="0" dirty="0"/>
                    </a:p>
                    <a:p>
                      <a:r>
                        <a:rPr lang="en-US" b="0" dirty="0"/>
                        <a:t>Provide students, schools, and families with resources to help them complete the application through a FAFSA toolkit</a:t>
                      </a:r>
                    </a:p>
                  </a:txBody>
                  <a:tcPr>
                    <a:solidFill>
                      <a:srgbClr val="1B5186"/>
                    </a:solidFill>
                  </a:tcPr>
                </a:tc>
                <a:tc>
                  <a:txBody>
                    <a:bodyPr/>
                    <a:lstStyle/>
                    <a:p>
                      <a:r>
                        <a:rPr lang="en-US" b="1" dirty="0"/>
                        <a:t>Solution 3: </a:t>
                      </a:r>
                    </a:p>
                    <a:p>
                      <a:endParaRPr lang="en-US" b="0" dirty="0"/>
                    </a:p>
                    <a:p>
                      <a:r>
                        <a:rPr lang="en-US" b="0" dirty="0"/>
                        <a:t>Help Counselors target students who have not completed through a secure online FAFSA Portal with student-specific info</a:t>
                      </a:r>
                    </a:p>
                  </a:txBody>
                  <a:tcPr>
                    <a:solidFill>
                      <a:srgbClr val="1B5186"/>
                    </a:solidFill>
                  </a:tcPr>
                </a:tc>
                <a:extLst>
                  <a:ext uri="{0D108BD9-81ED-4DB2-BD59-A6C34878D82A}">
                    <a16:rowId xmlns:a16="http://schemas.microsoft.com/office/drawing/2014/main" val="4040626483"/>
                  </a:ext>
                </a:extLst>
              </a:tr>
            </a:tbl>
          </a:graphicData>
        </a:graphic>
      </p:graphicFrame>
      <p:pic>
        <p:nvPicPr>
          <p:cNvPr id="8" name="Picture 7">
            <a:extLst>
              <a:ext uri="{FF2B5EF4-FFF2-40B4-BE49-F238E27FC236}">
                <a16:creationId xmlns:a16="http://schemas.microsoft.com/office/drawing/2014/main" id="{7CC83FEB-5320-1F40-BF3A-F8244216E6C5}"/>
              </a:ext>
            </a:extLst>
          </p:cNvPr>
          <p:cNvPicPr>
            <a:picLocks noChangeAspect="1"/>
          </p:cNvPicPr>
          <p:nvPr/>
        </p:nvPicPr>
        <p:blipFill>
          <a:blip r:embed="rId4"/>
          <a:stretch>
            <a:fillRect/>
          </a:stretch>
        </p:blipFill>
        <p:spPr>
          <a:xfrm>
            <a:off x="297753" y="2109089"/>
            <a:ext cx="2563434" cy="2563434"/>
          </a:xfrm>
          <a:prstGeom prst="rect">
            <a:avLst/>
          </a:prstGeom>
        </p:spPr>
      </p:pic>
      <p:pic>
        <p:nvPicPr>
          <p:cNvPr id="10" name="Picture 9">
            <a:hlinkClick r:id="rId5"/>
            <a:extLst>
              <a:ext uri="{FF2B5EF4-FFF2-40B4-BE49-F238E27FC236}">
                <a16:creationId xmlns:a16="http://schemas.microsoft.com/office/drawing/2014/main" id="{37DA753D-7828-A24D-8541-4BFF9C80A993}"/>
              </a:ext>
            </a:extLst>
          </p:cNvPr>
          <p:cNvPicPr>
            <a:picLocks noChangeAspect="1"/>
          </p:cNvPicPr>
          <p:nvPr/>
        </p:nvPicPr>
        <p:blipFill>
          <a:blip r:embed="rId6"/>
          <a:stretch>
            <a:fillRect/>
          </a:stretch>
        </p:blipFill>
        <p:spPr>
          <a:xfrm>
            <a:off x="4326357" y="2109090"/>
            <a:ext cx="2563433" cy="2563433"/>
          </a:xfrm>
          <a:prstGeom prst="rect">
            <a:avLst/>
          </a:prstGeom>
        </p:spPr>
      </p:pic>
      <p:pic>
        <p:nvPicPr>
          <p:cNvPr id="12" name="Picture 11">
            <a:extLst>
              <a:ext uri="{FF2B5EF4-FFF2-40B4-BE49-F238E27FC236}">
                <a16:creationId xmlns:a16="http://schemas.microsoft.com/office/drawing/2014/main" id="{0DFF142C-5976-DB41-B36B-84D38EAFC0AA}"/>
              </a:ext>
            </a:extLst>
          </p:cNvPr>
          <p:cNvPicPr>
            <a:picLocks noChangeAspect="1"/>
          </p:cNvPicPr>
          <p:nvPr/>
        </p:nvPicPr>
        <p:blipFill>
          <a:blip r:embed="rId7"/>
          <a:stretch>
            <a:fillRect/>
          </a:stretch>
        </p:blipFill>
        <p:spPr>
          <a:xfrm>
            <a:off x="8460002" y="2115048"/>
            <a:ext cx="2563433" cy="2563433"/>
          </a:xfrm>
          <a:prstGeom prst="rect">
            <a:avLst/>
          </a:prstGeom>
        </p:spPr>
      </p:pic>
      <p:sp>
        <p:nvSpPr>
          <p:cNvPr id="13" name="TextBox 12">
            <a:extLst>
              <a:ext uri="{FF2B5EF4-FFF2-40B4-BE49-F238E27FC236}">
                <a16:creationId xmlns:a16="http://schemas.microsoft.com/office/drawing/2014/main" id="{DC52FB1A-41D4-1745-9743-9D121936B068}"/>
              </a:ext>
            </a:extLst>
          </p:cNvPr>
          <p:cNvSpPr txBox="1"/>
          <p:nvPr/>
        </p:nvSpPr>
        <p:spPr>
          <a:xfrm>
            <a:off x="12034684" y="-1150374"/>
            <a:ext cx="184731" cy="369332"/>
          </a:xfrm>
          <a:prstGeom prst="rect">
            <a:avLst/>
          </a:prstGeom>
          <a:solidFill>
            <a:srgbClr val="1B5186"/>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313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30122" y="872016"/>
            <a:ext cx="11245597" cy="266983"/>
          </a:xfrm>
        </p:spPr>
        <p:txBody>
          <a:bodyPr>
            <a:normAutofit fontScale="90000"/>
          </a:bodyPr>
          <a:lstStyle/>
          <a:p>
            <a:r>
              <a:rPr lang="en-US" b="1" dirty="0"/>
              <a:t>PrepareRI College </a:t>
            </a:r>
            <a:r>
              <a:rPr lang="en-US" b="1" dirty="0" err="1"/>
              <a:t>eGuide</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
        <p:nvSpPr>
          <p:cNvPr id="9" name="TextBox 8">
            <a:extLst>
              <a:ext uri="{FF2B5EF4-FFF2-40B4-BE49-F238E27FC236}">
                <a16:creationId xmlns:a16="http://schemas.microsoft.com/office/drawing/2014/main" id="{8EB8B924-8E4C-4CEE-AFA5-917A6529FC89}"/>
              </a:ext>
            </a:extLst>
          </p:cNvPr>
          <p:cNvSpPr txBox="1"/>
          <p:nvPr/>
        </p:nvSpPr>
        <p:spPr>
          <a:xfrm>
            <a:off x="230122" y="2810896"/>
            <a:ext cx="11043198" cy="33547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Calibri"/>
              </a:rPr>
              <a:t>Problem: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Calibri"/>
              </a:rPr>
              <a:t>Many students struggle to navigate the transition from high school to college.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Calibri"/>
              </a:rPr>
              <a:t>Solution: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Calibri"/>
              </a:rPr>
              <a:t>The PrepareRI College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Calibri"/>
              </a:rPr>
              <a:t>eGuide</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Calibri"/>
              </a:rPr>
              <a:t> was developed to provide information about resources available to students in Rhode Island.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It includes sections 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rPr>
              <a:t>What you should be doing each year to get ready for college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rPr>
              <a:t>When, where, and how to register for the PSAT, SAT, and ACT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rPr>
              <a:t>Organizations that can help you get ready to apply to colleges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rPr>
              <a:t>When and how to apply to all 11 colleges in Rhode Island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rPr>
              <a:t>How to find money to pay for college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rPr>
              <a:t>What other non-college opportunities are out there after high school</a:t>
            </a:r>
          </a:p>
        </p:txBody>
      </p:sp>
      <p:sp>
        <p:nvSpPr>
          <p:cNvPr id="10" name="TextBox 9"/>
          <p:cNvSpPr txBox="1"/>
          <p:nvPr/>
        </p:nvSpPr>
        <p:spPr>
          <a:xfrm>
            <a:off x="6577781" y="6380317"/>
            <a:ext cx="489793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Calibri"/>
              </a:rPr>
              <a:t>The full guide is available at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Calibri"/>
                <a:hlinkClick r:id="rId4"/>
              </a:rPr>
              <a:t>www.prepare-ri.org/readiness</a:t>
            </a:r>
            <a:endPar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 name="Group 1">
            <a:extLst>
              <a:ext uri="{FF2B5EF4-FFF2-40B4-BE49-F238E27FC236}">
                <a16:creationId xmlns:a16="http://schemas.microsoft.com/office/drawing/2014/main" id="{DF647811-D6A7-7B4D-B13E-2959CA3BB0B6}"/>
              </a:ext>
            </a:extLst>
          </p:cNvPr>
          <p:cNvGrpSpPr/>
          <p:nvPr/>
        </p:nvGrpSpPr>
        <p:grpSpPr>
          <a:xfrm>
            <a:off x="1879366" y="1485467"/>
            <a:ext cx="7744710" cy="1110773"/>
            <a:chOff x="1872140" y="4808509"/>
            <a:chExt cx="7744710" cy="1110773"/>
          </a:xfrm>
        </p:grpSpPr>
        <p:sp>
          <p:nvSpPr>
            <p:cNvPr id="16" name="Rectangle 15"/>
            <p:cNvSpPr/>
            <p:nvPr/>
          </p:nvSpPr>
          <p:spPr>
            <a:xfrm>
              <a:off x="7447808" y="5225743"/>
              <a:ext cx="2169042" cy="3726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Original file ‎ (SVG file, nominally 542 × 191 pixels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1317" y="4808509"/>
              <a:ext cx="3150781" cy="1110773"/>
            </a:xfrm>
            <a:prstGeom prst="rect">
              <a:avLst/>
            </a:prstGeom>
          </p:spPr>
        </p:pic>
        <p:sp>
          <p:nvSpPr>
            <p:cNvPr id="11" name="Rectangle 10"/>
            <p:cNvSpPr/>
            <p:nvPr/>
          </p:nvSpPr>
          <p:spPr>
            <a:xfrm>
              <a:off x="1872140" y="5225743"/>
              <a:ext cx="2169042" cy="3726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1901259" y="5229059"/>
              <a:ext cx="213992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High School</a:t>
              </a:r>
            </a:p>
          </p:txBody>
        </p:sp>
        <p:sp>
          <p:nvSpPr>
            <p:cNvPr id="14" name="TextBox 13"/>
            <p:cNvSpPr txBox="1"/>
            <p:nvPr/>
          </p:nvSpPr>
          <p:spPr>
            <a:xfrm>
              <a:off x="7573245" y="5229059"/>
              <a:ext cx="199030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College</a:t>
              </a:r>
            </a:p>
          </p:txBody>
        </p:sp>
      </p:grpSp>
    </p:spTree>
    <p:extLst>
      <p:ext uri="{BB962C8B-B14F-4D97-AF65-F5344CB8AC3E}">
        <p14:creationId xmlns:p14="http://schemas.microsoft.com/office/powerpoint/2010/main" val="4294444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08064" y="751205"/>
            <a:ext cx="11367655" cy="557609"/>
          </a:xfrm>
        </p:spPr>
        <p:txBody>
          <a:bodyPr>
            <a:normAutofit fontScale="90000"/>
          </a:bodyPr>
          <a:lstStyle/>
          <a:p>
            <a:r>
              <a:rPr lang="en-US" b="1" dirty="0" smtClean="0"/>
              <a:t>RISE tool </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A0F8C9-0536-44E3-92CA-2798A712B5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123" y="6180892"/>
            <a:ext cx="1915767" cy="588483"/>
          </a:xfrm>
          <a:prstGeom prst="rect">
            <a:avLst/>
          </a:prstGeom>
        </p:spPr>
      </p:pic>
      <p:sp>
        <p:nvSpPr>
          <p:cNvPr id="9" name="TextBox 8">
            <a:extLst>
              <a:ext uri="{FF2B5EF4-FFF2-40B4-BE49-F238E27FC236}">
                <a16:creationId xmlns:a16="http://schemas.microsoft.com/office/drawing/2014/main" id="{AD035C00-579E-5E42-9EA0-C43F95EF36A6}"/>
              </a:ext>
            </a:extLst>
          </p:cNvPr>
          <p:cNvSpPr txBox="1"/>
          <p:nvPr/>
        </p:nvSpPr>
        <p:spPr>
          <a:xfrm>
            <a:off x="230123" y="1596874"/>
            <a:ext cx="6731116" cy="46320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Calibri"/>
              </a:rPr>
              <a:t>Problem: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rPr>
              <a:t>Students are taking advantage of dual enrollment opportunities in Rhode Island, but they may not be aligned to their long-term plans.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Calibri"/>
              </a:rPr>
              <a:t>Solution: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rPr>
              <a:t>We have mapped the educational opportunities from middle school to high school to college to career in Rhode Island, so students can see the vertical alignment of their chosen path and understand their long-term prospects.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Calibri"/>
              </a:rPr>
              <a:t>Updates: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We have expanded the mapping spreadsheet to include RIDE-approved CTE programs.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We have expanded the mapping spreadsheet to include all eight private colleges in the in the state (dual courses are still pending).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The full spreadsheet is available on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hlinkClick r:id="rId4">
                  <a:extLst>
                    <a:ext uri="{A12FA001-AC4F-418D-AE19-62706E023703}">
                      <ahyp:hlinkClr xmlns:ahyp="http://schemas.microsoft.com/office/drawing/2018/hyperlinkcolor" xmlns="" val="tx"/>
                    </a:ext>
                  </a:extLst>
                </a:hlinkClick>
              </a:rPr>
              <a:t>www.prepare-ri.org/readiness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graphicFrame>
        <p:nvGraphicFramePr>
          <p:cNvPr id="3" name="Diagram 2"/>
          <p:cNvGraphicFramePr/>
          <p:nvPr/>
        </p:nvGraphicFramePr>
        <p:xfrm>
          <a:off x="7189694" y="935916"/>
          <a:ext cx="3687482" cy="52449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Rectangle 7"/>
          <p:cNvSpPr/>
          <p:nvPr/>
        </p:nvSpPr>
        <p:spPr>
          <a:xfrm>
            <a:off x="8610599" y="1891383"/>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8614769" y="3322277"/>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8610599" y="4751584"/>
            <a:ext cx="877646" cy="475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Down Arrow 10"/>
          <p:cNvSpPr/>
          <p:nvPr/>
        </p:nvSpPr>
        <p:spPr>
          <a:xfrm rot="10800000">
            <a:off x="8633975" y="4751584"/>
            <a:ext cx="763793" cy="5056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Down Arrow 9"/>
          <p:cNvSpPr/>
          <p:nvPr/>
        </p:nvSpPr>
        <p:spPr>
          <a:xfrm rot="10800000">
            <a:off x="8633975" y="3320690"/>
            <a:ext cx="763793" cy="5056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Down Arrow 4"/>
          <p:cNvSpPr/>
          <p:nvPr/>
        </p:nvSpPr>
        <p:spPr>
          <a:xfrm rot="10800000">
            <a:off x="8651538" y="1883160"/>
            <a:ext cx="763793" cy="5056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urved Up Arrow 13"/>
          <p:cNvSpPr/>
          <p:nvPr/>
        </p:nvSpPr>
        <p:spPr>
          <a:xfrm rot="16200000">
            <a:off x="9632538" y="2404885"/>
            <a:ext cx="2989678" cy="4528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4535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pareRI slide deck template (blank)" id="{69A7BCEA-AE81-49CC-A247-67354CE9CF51}" vid="{9DC2EE15-7FCC-4D6D-AAD8-7A550FFA0816}"/>
    </a:ext>
  </a:extLst>
</a:theme>
</file>

<file path=ppt/theme/theme3.xml><?xml version="1.0" encoding="utf-8"?>
<a:theme xmlns:a="http://schemas.openxmlformats.org/drawingml/2006/main" name="GradientRiseVTI">
  <a:themeElements>
    <a:clrScheme name="AnalogousFromRegularSeedRightStep">
      <a:dk1>
        <a:srgbClr val="000000"/>
      </a:dk1>
      <a:lt1>
        <a:srgbClr val="FFFFFF"/>
      </a:lt1>
      <a:dk2>
        <a:srgbClr val="283E23"/>
      </a:dk2>
      <a:lt2>
        <a:srgbClr val="E5E8EA"/>
      </a:lt2>
      <a:accent1>
        <a:srgbClr val="E76D29"/>
      </a:accent1>
      <a:accent2>
        <a:srgbClr val="C49C15"/>
      </a:accent2>
      <a:accent3>
        <a:srgbClr val="92AE1F"/>
      </a:accent3>
      <a:accent4>
        <a:srgbClr val="54B714"/>
      </a:accent4>
      <a:accent5>
        <a:srgbClr val="21B925"/>
      </a:accent5>
      <a:accent6>
        <a:srgbClr val="14BB5E"/>
      </a:accent6>
      <a:hlink>
        <a:srgbClr val="3C8AB5"/>
      </a:hlink>
      <a:folHlink>
        <a:srgbClr val="848484"/>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1795</TotalTime>
  <Words>877</Words>
  <Application>Microsoft Office PowerPoint</Application>
  <PresentationFormat>Widescreen</PresentationFormat>
  <Paragraphs>184</Paragraphs>
  <Slides>17</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Avenir Next LT Pro</vt:lpstr>
      <vt:lpstr>Avenir Next LT Pro Light</vt:lpstr>
      <vt:lpstr>Calibri</vt:lpstr>
      <vt:lpstr>Calibri Light</vt:lpstr>
      <vt:lpstr>Times New Roman</vt:lpstr>
      <vt:lpstr>office theme</vt:lpstr>
      <vt:lpstr>2_Office Theme</vt:lpstr>
      <vt:lpstr>GradientRiseVTI</vt:lpstr>
      <vt:lpstr>PrepareRI  College Readiness Project</vt:lpstr>
      <vt:lpstr>  Background</vt:lpstr>
      <vt:lpstr>The 10-year trajectory of RI’s 2007-2008 freshman class</vt:lpstr>
      <vt:lpstr>The impact of remediation on Rhode Island’s Freshman class of 2007/8</vt:lpstr>
      <vt:lpstr>  Readiness Project Workstreams</vt:lpstr>
      <vt:lpstr>Alignment of Requirements</vt:lpstr>
      <vt:lpstr>FAFSA Completion</vt:lpstr>
      <vt:lpstr>PrepareRI College eGuide</vt:lpstr>
      <vt:lpstr>RISE tool </vt:lpstr>
      <vt:lpstr>PowerPoint Presentation</vt:lpstr>
      <vt:lpstr>Academics - Readiness Project</vt:lpstr>
      <vt:lpstr>Readiness Project</vt:lpstr>
      <vt:lpstr>Readiness Project</vt:lpstr>
      <vt:lpstr>Readiness Project</vt:lpstr>
      <vt:lpstr>Readiness Project</vt:lpstr>
      <vt:lpstr>Readiness Project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Texeira, Elizabeth</cp:lastModifiedBy>
  <cp:revision>10</cp:revision>
  <dcterms:created xsi:type="dcterms:W3CDTF">2020-07-20T15:07:29Z</dcterms:created>
  <dcterms:modified xsi:type="dcterms:W3CDTF">2020-07-21T21:06:55Z</dcterms:modified>
</cp:coreProperties>
</file>